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68" autoAdjust="0"/>
  </p:normalViewPr>
  <p:slideViewPr>
    <p:cSldViewPr snapToGrid="0" snapToObjects="1">
      <p:cViewPr varScale="1">
        <p:scale>
          <a:sx n="89" d="100"/>
          <a:sy n="89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D933-9210-FC4D-9004-7C7502363E0A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DBAE-EC67-2A40-957A-A72E20F239C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9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</a:t>
            </a:r>
            <a:r>
              <a:rPr lang="fr-FR" baseline="0" dirty="0" smtClean="0"/>
              <a:t> les activités les plus marquantes et les ressources associées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 témoignages</a:t>
            </a:r>
            <a:r>
              <a:rPr lang="fr-FR" baseline="0" dirty="0" smtClean="0"/>
              <a:t> très convaincants d’une jeune mathématicienne  et d’un jeune mathématicien qui travaillent en entreprise en modélisation, statistiques, data </a:t>
            </a:r>
            <a:r>
              <a:rPr lang="fr-FR" baseline="0" dirty="0" err="1" smtClean="0"/>
              <a:t>mining</a:t>
            </a:r>
            <a:r>
              <a:rPr lang="fr-FR" baseline="0" dirty="0" smtClean="0"/>
              <a:t> : Clara </a:t>
            </a:r>
            <a:r>
              <a:rPr lang="fr-FR" baseline="0" dirty="0" err="1" smtClean="0"/>
              <a:t>Vinceneux</a:t>
            </a:r>
            <a:r>
              <a:rPr lang="fr-FR" baseline="0" dirty="0" smtClean="0"/>
              <a:t> et Sébastien da Vega.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99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dimanche, pour la formation nous étions à l’IHP.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49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</a:t>
            </a:r>
            <a:r>
              <a:rPr lang="fr-FR" baseline="0" dirty="0" smtClean="0"/>
              <a:t> programme très riche et intéressant, dans lequel il nous a été difficile de faire des choix pour ce « Best of » nécessairement subjectif.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conférence de John </a:t>
            </a:r>
            <a:r>
              <a:rPr lang="fr-FR" dirty="0" err="1" smtClean="0"/>
              <a:t>Chaussard</a:t>
            </a:r>
            <a:r>
              <a:rPr lang="fr-FR" dirty="0" smtClean="0"/>
              <a:t> et l’atelier</a:t>
            </a:r>
            <a:r>
              <a:rPr lang="fr-FR" baseline="0" dirty="0" smtClean="0"/>
              <a:t> associé ont bien montré l’intérêt des graphes comme outils de modélisation et de résolution de problèmes divers, ici le </a:t>
            </a:r>
            <a:r>
              <a:rPr lang="fr-FR" baseline="0" dirty="0" err="1" smtClean="0"/>
              <a:t>traffic</a:t>
            </a:r>
            <a:r>
              <a:rPr lang="fr-FR" baseline="0" dirty="0" smtClean="0"/>
              <a:t> routier et la reconnaissance d’images, avec des algorithmes similaires fondés sur les graph-</a:t>
            </a:r>
            <a:r>
              <a:rPr lang="fr-FR" baseline="0" dirty="0" err="1" smtClean="0"/>
              <a:t>cuts</a:t>
            </a:r>
            <a:r>
              <a:rPr lang="fr-FR" baseline="0" dirty="0" smtClean="0"/>
              <a:t>. L’atelier a aussi montré comment détecter des contours d’image en faisant appel à des approximations de la notion de la notion de gradient, exploitables très tôt (algorithme de partage des eaux).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6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5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L’atelier a porté sur l’activité</a:t>
            </a:r>
            <a:r>
              <a:rPr lang="fr-FR" baseline="0" dirty="0" smtClean="0"/>
              <a:t> expérimentée en classe (transport de bouteilles) et les activités 5 et 6. Des activités, on le voit, accessibles dès </a:t>
            </a:r>
            <a:r>
              <a:rPr lang="fr-FR" baseline="0" smtClean="0"/>
              <a:t>le primaire.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Paris,</a:t>
            </a:r>
            <a:r>
              <a:rPr lang="fr-FR" baseline="0" dirty="0" smtClean="0"/>
              <a:t> le forum a débuté le samedi matin au Cent Quatre, un nouveau centre culturel situé dans le 19</a:t>
            </a:r>
            <a:r>
              <a:rPr lang="fr-FR" baseline="30000" dirty="0" smtClean="0"/>
              <a:t>e</a:t>
            </a:r>
            <a:r>
              <a:rPr lang="fr-FR" baseline="0" dirty="0" smtClean="0"/>
              <a:t> arrondissement.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94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Exposition « Espaces imaginaires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motifs et mirages géométriques »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Pierre Berger, LAGA &amp; IREM Paris Nord, université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Paris 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travail passionnant piloté par Mohammed </a:t>
            </a:r>
            <a:r>
              <a:rPr lang="fr-FR" dirty="0" err="1" smtClean="0"/>
              <a:t>Mesmoudi</a:t>
            </a:r>
            <a:r>
              <a:rPr lang="fr-FR" dirty="0" smtClean="0"/>
              <a:t> a</a:t>
            </a:r>
            <a:r>
              <a:rPr lang="fr-FR" baseline="0" dirty="0" smtClean="0"/>
              <a:t> concerné des classes de 5</a:t>
            </a:r>
            <a:r>
              <a:rPr lang="fr-FR" baseline="30000" dirty="0" smtClean="0"/>
              <a:t>e</a:t>
            </a:r>
            <a:r>
              <a:rPr lang="fr-FR" baseline="0" dirty="0" smtClean="0"/>
              <a:t>.  9 disciplines y sont représentées (maths, sciences physiques, SVT, technologie, EPS, musique, lettres, art plastique, anglais) et la documentaliste.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Les réalisations : objets, robotisation, simulations informatiques.</a:t>
            </a:r>
          </a:p>
          <a:p>
            <a:r>
              <a:rPr lang="fr-FR" baseline="0" dirty="0" smtClean="0"/>
              <a:t>Richesse mathématique : actions mécaniques, forces et vecteurs, algorithmique et programmation, beaucoup de géométrie : formes, lieux, déplacements, courbes cycloïdales), approximation, optimisation.</a:t>
            </a:r>
          </a:p>
          <a:p>
            <a:r>
              <a:rPr lang="fr-FR" baseline="0" dirty="0" smtClean="0"/>
              <a:t>Les contacts avec notamment le laboratoire de physique des lasers de Paris 13.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6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Il</a:t>
            </a:r>
            <a:r>
              <a:rPr lang="fr-FR" baseline="0" dirty="0" smtClean="0"/>
              <a:t> s’agit là d’un</a:t>
            </a:r>
            <a:r>
              <a:rPr lang="fr-FR" dirty="0" smtClean="0"/>
              <a:t> projet plus modeste piloté par Cécile Prouteau mais peut-être plus facilement exploitable</a:t>
            </a:r>
            <a:r>
              <a:rPr lang="fr-FR" baseline="0" dirty="0" smtClean="0"/>
              <a:t>. L</a:t>
            </a:r>
            <a:r>
              <a:rPr lang="fr-FR" dirty="0" smtClean="0"/>
              <a:t>a</a:t>
            </a:r>
            <a:r>
              <a:rPr lang="fr-FR" baseline="0" dirty="0" smtClean="0"/>
              <a:t> thématique en était : Comment aller de Paris à Marseille à différentes époques ? durée, prix, consommation CO2,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14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travail là aussi de très grande qualité</a:t>
            </a:r>
            <a:r>
              <a:rPr lang="fr-FR" baseline="0" dirty="0" smtClean="0"/>
              <a:t> et particulièrement bien présenté par </a:t>
            </a:r>
            <a:r>
              <a:rPr lang="fr-FR" baseline="0" smtClean="0"/>
              <a:t>les élèves.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7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activités du forum se sont ensuite poursuivies avec une promenade en bateau avec un mini Kangourou et des jeux de la ludothèque Plaisir-Maths animés par Nicolas </a:t>
            </a:r>
            <a:r>
              <a:rPr lang="fr-FR" baseline="0" dirty="0" err="1" smtClean="0"/>
              <a:t>Pelay</a:t>
            </a:r>
            <a:r>
              <a:rPr lang="fr-FR" baseline="0" dirty="0" smtClean="0"/>
              <a:t>, ainsi qu’un </a:t>
            </a:r>
            <a:r>
              <a:rPr lang="fr-FR" baseline="0" dirty="0" err="1" smtClean="0"/>
              <a:t>Mathatlon</a:t>
            </a:r>
            <a:r>
              <a:rPr lang="fr-FR" baseline="0" dirty="0" smtClean="0"/>
              <a:t> de la place Jussieu à la </a:t>
            </a:r>
            <a:r>
              <a:rPr lang="fr-FR" baseline="0" dirty="0" err="1" smtClean="0"/>
              <a:t>BnF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45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L’après midi s’est déroulée à la </a:t>
            </a:r>
            <a:r>
              <a:rPr lang="fr-FR" dirty="0" err="1" smtClean="0"/>
              <a:t>BnF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9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Modélisation accessible sur des mathématiques actuelles et simulations dynamiques, à l’aide d’objets géométriques : disques, vecteurs, et les déplacements associés, leur</a:t>
            </a:r>
            <a:r>
              <a:rPr lang="fr-FR" baseline="0" dirty="0" smtClean="0"/>
              <a:t> </a:t>
            </a:r>
            <a:r>
              <a:rPr lang="fr-FR" dirty="0" smtClean="0"/>
              <a:t>vitesse, faisant intervenir des optimisations de distance et la notion de convexité,</a:t>
            </a:r>
            <a:r>
              <a:rPr lang="fr-FR" baseline="0" dirty="0" smtClean="0"/>
              <a:t> ainsi que des algorithmes sur des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data.</a:t>
            </a:r>
          </a:p>
          <a:p>
            <a:r>
              <a:rPr lang="fr-FR" baseline="0" dirty="0" smtClean="0"/>
              <a:t>Une exploitation possible sur des modèles réduits.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DBAE-EC67-2A40-957A-A72E20F239C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0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8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74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2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3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3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75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22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5FAD-6425-D44A-848D-824209E29D6E}" type="datetimeFigureOut">
              <a:rPr lang="fr-FR" smtClean="0"/>
              <a:pPr/>
              <a:t>28/09/2015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DDCE-4F08-5643-B278-1CE15CC8BE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7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005" y="2565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 forum </a:t>
            </a:r>
            <a:b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Mathématiques vivantes</a:t>
            </a:r>
            <a:b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à Paris : Cent Quatre -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BnF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- IHP</a:t>
            </a:r>
            <a:b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Michèle Artigue &amp; Sylviane </a:t>
            </a:r>
            <a:r>
              <a:rPr lang="fr-FR" dirty="0" err="1" smtClean="0"/>
              <a:t>Schwer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PNF – 25 septembre 2015</a:t>
            </a:r>
          </a:p>
          <a:p>
            <a:r>
              <a:rPr lang="fr-FR" dirty="0" err="1" smtClean="0"/>
              <a:t>IFé</a:t>
            </a:r>
            <a:r>
              <a:rPr lang="fr-FR" dirty="0" smtClean="0"/>
              <a:t> – ENS de Lyon</a:t>
            </a:r>
            <a:endParaRPr lang="fr-FR" dirty="0"/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6754" r="7283" b="6304"/>
          <a:stretch/>
        </p:blipFill>
        <p:spPr>
          <a:xfrm>
            <a:off x="6964449" y="0"/>
            <a:ext cx="2179552" cy="330044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7200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77933C"/>
                </a:solidFill>
              </a:rPr>
              <a:t>Conférence de Juliette </a:t>
            </a:r>
            <a:r>
              <a:rPr lang="fr-FR" sz="4000" dirty="0" err="1" smtClean="0">
                <a:solidFill>
                  <a:srgbClr val="77933C"/>
                </a:solidFill>
              </a:rPr>
              <a:t>Venel</a:t>
            </a:r>
            <a:r>
              <a:rPr lang="fr-FR" sz="4000" dirty="0" smtClean="0">
                <a:solidFill>
                  <a:srgbClr val="77933C"/>
                </a:solidFill>
              </a:rPr>
              <a:t> </a:t>
            </a:r>
            <a:r>
              <a:rPr lang="fr-FR" dirty="0" smtClean="0">
                <a:solidFill>
                  <a:srgbClr val="77933C"/>
                </a:solidFill>
              </a:rPr>
              <a:t>: </a:t>
            </a:r>
            <a:r>
              <a:rPr lang="fr-FR" sz="4000" i="1" dirty="0" smtClean="0">
                <a:solidFill>
                  <a:srgbClr val="77933C"/>
                </a:solidFill>
              </a:rPr>
              <a:t>Mathématiques et mouvements de foule</a:t>
            </a:r>
            <a:endParaRPr lang="fr-FR" sz="4000" i="1" dirty="0">
              <a:solidFill>
                <a:srgbClr val="77933C"/>
              </a:solidFill>
            </a:endParaRPr>
          </a:p>
        </p:txBody>
      </p:sp>
      <p:pic>
        <p:nvPicPr>
          <p:cNvPr id="3" name="Image 2" descr="Juliet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10" y="1718112"/>
            <a:ext cx="3901165" cy="1805976"/>
          </a:xfrm>
          <a:prstGeom prst="rect">
            <a:avLst/>
          </a:prstGeom>
        </p:spPr>
      </p:pic>
      <p:pic>
        <p:nvPicPr>
          <p:cNvPr id="6" name="Image 5" descr="juliett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4" y="3662451"/>
            <a:ext cx="4670601" cy="2567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4101" y="3898927"/>
            <a:ext cx="3969899" cy="30469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/>
              <a:t>Points forts :</a:t>
            </a:r>
          </a:p>
          <a:p>
            <a:r>
              <a:rPr lang="fr-FR" sz="2400" dirty="0" err="1" smtClean="0"/>
              <a:t>Modéllisations</a:t>
            </a:r>
            <a:r>
              <a:rPr lang="fr-FR" sz="2400" dirty="0" smtClean="0"/>
              <a:t> accessibles et des mathématiques très actuelles, des simulations dynamiques </a:t>
            </a:r>
            <a:endParaRPr lang="fr-FR" sz="2400" dirty="0"/>
          </a:p>
          <a:p>
            <a:r>
              <a:rPr lang="fr-FR" sz="2400" b="1" dirty="0" smtClean="0"/>
              <a:t>Ressources : </a:t>
            </a:r>
          </a:p>
          <a:p>
            <a:r>
              <a:rPr lang="fr-FR" sz="2400" dirty="0" smtClean="0"/>
              <a:t>Vidéo et </a:t>
            </a:r>
            <a:r>
              <a:rPr lang="fr-FR" sz="2400" dirty="0" err="1" smtClean="0"/>
              <a:t>pdf</a:t>
            </a:r>
            <a:r>
              <a:rPr lang="fr-FR" sz="2400" dirty="0" smtClean="0"/>
              <a:t> de la présentation</a:t>
            </a:r>
            <a:endParaRPr lang="fr-FR" sz="2400" dirty="0"/>
          </a:p>
        </p:txBody>
      </p:sp>
      <p:pic>
        <p:nvPicPr>
          <p:cNvPr id="8" name="Image 7" descr="Juliette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00" y="2108960"/>
            <a:ext cx="2108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7933C"/>
                </a:solidFill>
              </a:rPr>
              <a:t>Zoom sur les métiers des maths et de l’informatique</a:t>
            </a:r>
            <a:endParaRPr lang="fr-FR" dirty="0">
              <a:solidFill>
                <a:srgbClr val="77933C"/>
              </a:solidFill>
            </a:endParaRPr>
          </a:p>
        </p:txBody>
      </p:sp>
      <p:pic>
        <p:nvPicPr>
          <p:cNvPr id="3" name="Image 2" descr="Sans tit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L’IHP</a:t>
            </a:r>
            <a:endParaRPr lang="fr-FR" dirty="0"/>
          </a:p>
        </p:txBody>
      </p:sp>
      <p:pic>
        <p:nvPicPr>
          <p:cNvPr id="5" name="Image 4" descr="IHPJoh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838989"/>
            <a:ext cx="4767323" cy="4347456"/>
          </a:xfrm>
          <a:prstGeom prst="rect">
            <a:avLst/>
          </a:prstGeom>
        </p:spPr>
      </p:pic>
      <p:pic>
        <p:nvPicPr>
          <p:cNvPr id="6" name="Image 5" descr="grpetrav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3" y="1838988"/>
            <a:ext cx="3535737" cy="1520523"/>
          </a:xfrm>
          <a:prstGeom prst="rect">
            <a:avLst/>
          </a:prstGeom>
        </p:spPr>
      </p:pic>
      <p:pic>
        <p:nvPicPr>
          <p:cNvPr id="7" name="Image 6" descr="grptrav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34" y="3501654"/>
            <a:ext cx="3281409" cy="1640705"/>
          </a:xfrm>
          <a:prstGeom prst="rect">
            <a:avLst/>
          </a:prstGeom>
        </p:spPr>
      </p:pic>
      <p:pic>
        <p:nvPicPr>
          <p:cNvPr id="9" name="Image 8" descr="grpetrav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3" y="5142359"/>
            <a:ext cx="2824209" cy="1715641"/>
          </a:xfrm>
          <a:prstGeom prst="rect">
            <a:avLst/>
          </a:prstGeom>
        </p:spPr>
      </p:pic>
      <p:pic>
        <p:nvPicPr>
          <p:cNvPr id="10" name="Image 9" descr="IH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6800" cy="18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7933C"/>
                </a:solidFill>
              </a:rPr>
              <a:t>L’IHP</a:t>
            </a:r>
            <a:endParaRPr lang="fr-FR" dirty="0">
              <a:solidFill>
                <a:srgbClr val="77933C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8467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Synergies entre périscolaire et scolaire :</a:t>
            </a:r>
          </a:p>
          <a:p>
            <a:pPr lvl="1"/>
            <a:r>
              <a:rPr lang="fr-FR" dirty="0" smtClean="0"/>
              <a:t>Résultats de l’enquête menée </a:t>
            </a:r>
            <a:r>
              <a:rPr lang="fr-FR" b="1" dirty="0" smtClean="0"/>
              <a:t>par Nicolas </a:t>
            </a:r>
            <a:r>
              <a:rPr lang="fr-FR" b="1" dirty="0" err="1" smtClean="0"/>
              <a:t>Pelay</a:t>
            </a:r>
            <a:r>
              <a:rPr lang="fr-FR" b="1" dirty="0" smtClean="0"/>
              <a:t> et </a:t>
            </a:r>
            <a:r>
              <a:rPr lang="fr-FR" dirty="0" smtClean="0"/>
              <a:t>Michèle Artigue pour le forum,</a:t>
            </a:r>
          </a:p>
          <a:p>
            <a:pPr lvl="1"/>
            <a:r>
              <a:rPr lang="fr-FR" dirty="0" smtClean="0"/>
              <a:t>Quatre ateliers </a:t>
            </a:r>
            <a:r>
              <a:rPr lang="fr-FR" dirty="0" err="1" smtClean="0"/>
              <a:t>orgznisés</a:t>
            </a:r>
            <a:r>
              <a:rPr lang="fr-FR" dirty="0" smtClean="0"/>
              <a:t> par </a:t>
            </a:r>
            <a:r>
              <a:rPr lang="fr-FR" dirty="0" err="1" smtClean="0"/>
              <a:t>Plaisir-Maths,le</a:t>
            </a:r>
            <a:r>
              <a:rPr lang="fr-FR" dirty="0" smtClean="0"/>
              <a:t>  Palais de la Découverte, </a:t>
            </a:r>
            <a:r>
              <a:rPr lang="fr-FR" dirty="0" err="1" smtClean="0"/>
              <a:t>MATh.en.JEANS</a:t>
            </a:r>
            <a:r>
              <a:rPr lang="fr-FR" dirty="0"/>
              <a:t> </a:t>
            </a:r>
            <a:r>
              <a:rPr lang="fr-FR" dirty="0" smtClean="0"/>
              <a:t>et le Kangourou.</a:t>
            </a:r>
          </a:p>
          <a:p>
            <a:r>
              <a:rPr lang="fr-FR" dirty="0" smtClean="0"/>
              <a:t>Conférence d’Aurélien Alvarez sur les ressources.</a:t>
            </a:r>
          </a:p>
          <a:p>
            <a:r>
              <a:rPr lang="fr-FR" b="1" dirty="0" smtClean="0"/>
              <a:t>Mathématiques vivant</a:t>
            </a:r>
            <a:r>
              <a:rPr lang="fr-FR" dirty="0" smtClean="0"/>
              <a:t>es :</a:t>
            </a:r>
          </a:p>
          <a:p>
            <a:pPr lvl="1"/>
            <a:r>
              <a:rPr lang="fr-FR" dirty="0" smtClean="0"/>
              <a:t>Conférence de John </a:t>
            </a:r>
            <a:r>
              <a:rPr lang="fr-FR" dirty="0" err="1" smtClean="0"/>
              <a:t>Chaussard</a:t>
            </a:r>
            <a:r>
              <a:rPr lang="fr-FR" dirty="0" smtClean="0"/>
              <a:t> sur graphes de flot, </a:t>
            </a:r>
            <a:r>
              <a:rPr lang="fr-FR" dirty="0" err="1" smtClean="0"/>
              <a:t>traffic</a:t>
            </a:r>
            <a:r>
              <a:rPr lang="fr-FR" dirty="0" smtClean="0"/>
              <a:t> routier reconnaissance d’image,</a:t>
            </a:r>
          </a:p>
          <a:p>
            <a:pPr lvl="1"/>
            <a:r>
              <a:rPr lang="fr-FR" dirty="0" smtClean="0"/>
              <a:t>Quatre ateliers (Alvarez, </a:t>
            </a:r>
            <a:r>
              <a:rPr lang="fr-FR" dirty="0" err="1" smtClean="0"/>
              <a:t>Chaussard</a:t>
            </a:r>
            <a:r>
              <a:rPr lang="fr-FR" dirty="0" smtClean="0"/>
              <a:t>, Pansu et </a:t>
            </a:r>
            <a:r>
              <a:rPr lang="fr-FR" dirty="0" err="1" smtClean="0"/>
              <a:t>Asselain-Missenard</a:t>
            </a:r>
            <a:r>
              <a:rPr lang="fr-FR" dirty="0" smtClean="0"/>
              <a:t>, Perrin)</a:t>
            </a:r>
          </a:p>
          <a:p>
            <a:r>
              <a:rPr lang="fr-FR" dirty="0" smtClean="0"/>
              <a:t>Ouverture internationale : </a:t>
            </a:r>
            <a:r>
              <a:rPr lang="fr-FR" dirty="0" err="1" smtClean="0"/>
              <a:t>Joelle</a:t>
            </a:r>
            <a:r>
              <a:rPr lang="fr-FR" dirty="0" smtClean="0"/>
              <a:t> </a:t>
            </a:r>
            <a:r>
              <a:rPr lang="fr-FR" dirty="0" err="1" smtClean="0"/>
              <a:t>Lamon</a:t>
            </a:r>
            <a:r>
              <a:rPr lang="fr-FR" dirty="0" smtClean="0"/>
              <a:t> (Belgique) et </a:t>
            </a:r>
            <a:r>
              <a:rPr lang="fr-FR" dirty="0" err="1" smtClean="0"/>
              <a:t>Ines</a:t>
            </a:r>
            <a:r>
              <a:rPr lang="fr-FR" dirty="0" smtClean="0"/>
              <a:t> Gomez </a:t>
            </a:r>
            <a:r>
              <a:rPr lang="fr-FR" dirty="0" err="1" smtClean="0"/>
              <a:t>Chacon</a:t>
            </a:r>
            <a:r>
              <a:rPr lang="fr-FR" dirty="0" smtClean="0"/>
              <a:t> (Espagne)</a:t>
            </a:r>
          </a:p>
        </p:txBody>
      </p:sp>
    </p:spTree>
    <p:extLst>
      <p:ext uri="{BB962C8B-B14F-4D97-AF65-F5344CB8AC3E}">
        <p14:creationId xmlns:p14="http://schemas.microsoft.com/office/powerpoint/2010/main" val="354771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671"/>
            <a:ext cx="8229600" cy="1647405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77933C"/>
                </a:solidFill>
              </a:rPr>
              <a:t>Conférence et atelier de John </a:t>
            </a:r>
            <a:r>
              <a:rPr lang="fr-FR" sz="3600" dirty="0" err="1" smtClean="0">
                <a:solidFill>
                  <a:srgbClr val="77933C"/>
                </a:solidFill>
              </a:rPr>
              <a:t>Chaussard</a:t>
            </a:r>
            <a:r>
              <a:rPr lang="fr-FR" sz="3600" dirty="0" smtClean="0">
                <a:solidFill>
                  <a:srgbClr val="77933C"/>
                </a:solidFill>
              </a:rPr>
              <a:t> : </a:t>
            </a:r>
            <a:r>
              <a:rPr lang="fr-FR" sz="3600" i="1" dirty="0" smtClean="0">
                <a:solidFill>
                  <a:srgbClr val="77933C"/>
                </a:solidFill>
              </a:rPr>
              <a:t>graph </a:t>
            </a:r>
            <a:r>
              <a:rPr lang="fr-FR" sz="3600" i="1" dirty="0" err="1" smtClean="0">
                <a:solidFill>
                  <a:srgbClr val="77933C"/>
                </a:solidFill>
              </a:rPr>
              <a:t>cuts</a:t>
            </a:r>
            <a:r>
              <a:rPr lang="fr-FR" sz="3600" i="1" dirty="0" smtClean="0">
                <a:solidFill>
                  <a:srgbClr val="77933C"/>
                </a:solidFill>
              </a:rPr>
              <a:t>, trafic routier et détection d’images</a:t>
            </a:r>
            <a:endParaRPr lang="fr-FR" sz="3600" i="1" dirty="0">
              <a:solidFill>
                <a:srgbClr val="77933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98373" y="1931355"/>
            <a:ext cx="3192462" cy="4154983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Points forts </a:t>
            </a:r>
            <a:r>
              <a:rPr lang="fr-FR" sz="2400" dirty="0" smtClean="0"/>
              <a:t>: les graphes comme outils de modélisation et résolution de problèmes (trafic routier, reconnaissance d’images), algorithmes</a:t>
            </a:r>
          </a:p>
          <a:p>
            <a:r>
              <a:rPr lang="fr-FR" sz="2400" b="1" dirty="0" smtClean="0"/>
              <a:t>Ressources :</a:t>
            </a:r>
          </a:p>
          <a:p>
            <a:r>
              <a:rPr lang="fr-FR" sz="2400" dirty="0" smtClean="0"/>
              <a:t>Vidéos, et fichiers associés sur site personnel</a:t>
            </a:r>
            <a:endParaRPr lang="fr-FR" sz="2400" dirty="0"/>
          </a:p>
        </p:txBody>
      </p:sp>
      <p:pic>
        <p:nvPicPr>
          <p:cNvPr id="4" name="Image 3" descr="Joh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355"/>
            <a:ext cx="4142692" cy="2179275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John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4324595"/>
            <a:ext cx="5320769" cy="2248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75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7933C"/>
                </a:solidFill>
              </a:rPr>
              <a:t>Atelier de Daniel Perrin : triangles de même périmètre et aire </a:t>
            </a:r>
            <a:endParaRPr lang="fr-FR" dirty="0">
              <a:solidFill>
                <a:srgbClr val="77933C"/>
              </a:solidFill>
            </a:endParaRPr>
          </a:p>
        </p:txBody>
      </p:sp>
      <p:pic>
        <p:nvPicPr>
          <p:cNvPr id="5" name="Image 4" descr="Perr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0" y="1815014"/>
            <a:ext cx="4982470" cy="1440968"/>
          </a:xfrm>
          <a:prstGeom prst="rect">
            <a:avLst/>
          </a:prstGeom>
          <a:ln>
            <a:solidFill>
              <a:srgbClr val="77933C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5937062" y="3322130"/>
            <a:ext cx="3018409" cy="341632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Points forts </a:t>
            </a:r>
            <a:r>
              <a:rPr lang="fr-FR" sz="2400" dirty="0" smtClean="0"/>
              <a:t>: Un cheminement particulièrement riche de la géométrie du collège aux maths actuelles </a:t>
            </a:r>
          </a:p>
          <a:p>
            <a:r>
              <a:rPr lang="fr-FR" sz="2400" b="1" dirty="0" smtClean="0"/>
              <a:t>Ressources :  </a:t>
            </a:r>
            <a:r>
              <a:rPr lang="fr-FR" sz="2400" dirty="0" smtClean="0"/>
              <a:t>Vidéo, texte très complet, présentation </a:t>
            </a:r>
            <a:r>
              <a:rPr lang="fr-FR" sz="2400" dirty="0" err="1" smtClean="0"/>
              <a:t>pdf</a:t>
            </a:r>
            <a:endParaRPr lang="fr-FR" dirty="0"/>
          </a:p>
        </p:txBody>
      </p:sp>
      <p:pic>
        <p:nvPicPr>
          <p:cNvPr id="6" name="Image 5" descr="Sans titre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24078" r="17463" b="10564"/>
          <a:stretch/>
        </p:blipFill>
        <p:spPr>
          <a:xfrm>
            <a:off x="2344772" y="3810315"/>
            <a:ext cx="3352685" cy="2589307"/>
          </a:xfrm>
          <a:prstGeom prst="rect">
            <a:avLst/>
          </a:prstGeom>
          <a:ln>
            <a:noFill/>
          </a:ln>
        </p:spPr>
      </p:pic>
      <p:pic>
        <p:nvPicPr>
          <p:cNvPr id="7" name="Image 6" descr="Sans titre1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19047" r="14525" b="36024"/>
          <a:stretch/>
        </p:blipFill>
        <p:spPr>
          <a:xfrm>
            <a:off x="270786" y="1815014"/>
            <a:ext cx="2880000" cy="1440968"/>
          </a:xfrm>
          <a:prstGeom prst="rect">
            <a:avLst/>
          </a:prstGeom>
          <a:ln>
            <a:noFill/>
          </a:ln>
        </p:spPr>
      </p:pic>
      <p:pic>
        <p:nvPicPr>
          <p:cNvPr id="8" name="Image 7" descr="Sans titre2.tif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5" t="29950" r="26349" b="31631"/>
          <a:stretch/>
        </p:blipFill>
        <p:spPr>
          <a:xfrm>
            <a:off x="270786" y="3810315"/>
            <a:ext cx="1800000" cy="1427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39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7933C"/>
                </a:solidFill>
              </a:rPr>
              <a:t>Atelier Pierre Pansu</a:t>
            </a:r>
            <a:r>
              <a:rPr lang="fr-FR" dirty="0">
                <a:solidFill>
                  <a:srgbClr val="77933C"/>
                </a:solidFill>
              </a:rPr>
              <a:t> </a:t>
            </a:r>
            <a:r>
              <a:rPr lang="fr-FR" dirty="0" smtClean="0">
                <a:solidFill>
                  <a:srgbClr val="77933C"/>
                </a:solidFill>
              </a:rPr>
              <a:t>&amp; Claudie </a:t>
            </a:r>
            <a:r>
              <a:rPr lang="fr-FR" dirty="0" err="1" smtClean="0">
                <a:solidFill>
                  <a:srgbClr val="77933C"/>
                </a:solidFill>
              </a:rPr>
              <a:t>Asselain</a:t>
            </a:r>
            <a:r>
              <a:rPr lang="fr-FR" dirty="0" smtClean="0">
                <a:solidFill>
                  <a:srgbClr val="77933C"/>
                </a:solidFill>
              </a:rPr>
              <a:t> </a:t>
            </a:r>
            <a:r>
              <a:rPr lang="fr-FR" i="1" dirty="0" smtClean="0">
                <a:solidFill>
                  <a:srgbClr val="77933C"/>
                </a:solidFill>
              </a:rPr>
              <a:t> Pour aller moins loin : l’explosion continue en classe</a:t>
            </a:r>
            <a:endParaRPr lang="fr-FR" i="1" dirty="0">
              <a:solidFill>
                <a:srgbClr val="77933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01464" y="1990686"/>
            <a:ext cx="720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Problèmes de livraison sans ascenseur : des problèmes d’optimisation avec </a:t>
            </a:r>
          </a:p>
          <a:p>
            <a:r>
              <a:rPr lang="fr-FR" dirty="0" smtClean="0"/>
              <a:t>différents supports : tableaux, chemin dans un treillis, …</a:t>
            </a:r>
            <a:endParaRPr lang="fr-FR" dirty="0"/>
          </a:p>
        </p:txBody>
      </p:sp>
      <p:pic>
        <p:nvPicPr>
          <p:cNvPr id="5" name="Image 4" descr="Pans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3" y="2723989"/>
            <a:ext cx="3825990" cy="1932125"/>
          </a:xfrm>
          <a:prstGeom prst="rect">
            <a:avLst/>
          </a:prstGeom>
        </p:spPr>
      </p:pic>
      <p:pic>
        <p:nvPicPr>
          <p:cNvPr id="3" name="Image 2" descr="Pansu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3" y="1990686"/>
            <a:ext cx="8470900" cy="4394200"/>
          </a:xfrm>
          <a:prstGeom prst="rect">
            <a:avLst/>
          </a:prstGeom>
          <a:ln>
            <a:solidFill>
              <a:srgbClr val="77933C"/>
            </a:solidFill>
          </a:ln>
        </p:spPr>
      </p:pic>
    </p:spTree>
    <p:extLst>
      <p:ext uri="{BB962C8B-B14F-4D97-AF65-F5344CB8AC3E}">
        <p14:creationId xmlns:p14="http://schemas.microsoft.com/office/powerpoint/2010/main" val="65848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7933C"/>
                </a:solidFill>
              </a:rPr>
              <a:t>En conclusion</a:t>
            </a:r>
            <a:endParaRPr lang="fr-FR" dirty="0">
              <a:solidFill>
                <a:srgbClr val="77933C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activités très riches.</a:t>
            </a:r>
          </a:p>
          <a:p>
            <a:r>
              <a:rPr lang="fr-FR" dirty="0" smtClean="0"/>
              <a:t>De nombreuses ressources potentielles, sous divers formats, plus ou moins directement utilisables pour l’enseignement et la formation, de l’élémentaire au supérieur.</a:t>
            </a:r>
          </a:p>
          <a:p>
            <a:r>
              <a:rPr lang="fr-FR" dirty="0" smtClean="0"/>
              <a:t> Des mathématiques très variées mais des connexions possibles autour de graphes, tables, algorithmes…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01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 Cent Quatre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Image 2" descr="Photo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30" y="1342219"/>
            <a:ext cx="7354374" cy="551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 Cent Quatre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Animations tout public  organisées par diverses associations : CIJM, APMEP, Kangourou, </a:t>
            </a:r>
            <a:r>
              <a:rPr lang="fr-FR" dirty="0" err="1" smtClean="0"/>
              <a:t>Maths.en.Jeans</a:t>
            </a:r>
            <a:r>
              <a:rPr lang="fr-FR" dirty="0" smtClean="0"/>
              <a:t>, Femmes &amp; Maths, Sciences ouvertes, et les deux IREM d’Ile-de-France.</a:t>
            </a:r>
          </a:p>
          <a:p>
            <a:r>
              <a:rPr lang="fr-FR" dirty="0" smtClean="0"/>
              <a:t>Présentations de réalisations d’élèves :</a:t>
            </a:r>
          </a:p>
          <a:p>
            <a:pPr lvl="1"/>
            <a:r>
              <a:rPr lang="fr-FR" dirty="0"/>
              <a:t>Collège Camille Claudel (Paris 13</a:t>
            </a:r>
            <a:r>
              <a:rPr lang="fr-FR" baseline="30000" dirty="0"/>
              <a:t>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Collège Lucie et Raymond Aubrac (Paris 11</a:t>
            </a:r>
            <a:r>
              <a:rPr lang="fr-FR" baseline="30000" dirty="0"/>
              <a:t>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Collège Jean-Yves Cousteau, Bussy Saint-Georges (Académie de Créteil) </a:t>
            </a:r>
          </a:p>
          <a:p>
            <a:pPr lvl="1"/>
            <a:r>
              <a:rPr lang="fr-FR" dirty="0"/>
              <a:t>Lycée Parc-de-</a:t>
            </a:r>
            <a:r>
              <a:rPr lang="fr-FR" dirty="0" err="1"/>
              <a:t>Vilgénis</a:t>
            </a:r>
            <a:r>
              <a:rPr lang="fr-FR" dirty="0"/>
              <a:t>, Massy (Académie de Versailles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Exposition « Espaces imaginaires : motifs </a:t>
            </a:r>
            <a:r>
              <a:rPr lang="fr-FR" dirty="0"/>
              <a:t>et mirages géométriques </a:t>
            </a:r>
            <a:r>
              <a:rPr lang="fr-FR" dirty="0" smtClean="0"/>
              <a:t>» de Pierre </a:t>
            </a:r>
            <a:r>
              <a:rPr lang="fr-FR" dirty="0"/>
              <a:t>Berger, </a:t>
            </a:r>
            <a:r>
              <a:rPr lang="fr-FR" dirty="0" smtClean="0"/>
              <a:t> Université Paris 13.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1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7933C"/>
                </a:solidFill>
              </a:rPr>
              <a:t>Roues à géométrie variable robotisée</a:t>
            </a:r>
            <a:br>
              <a:rPr lang="fr-FR" dirty="0" smtClean="0">
                <a:solidFill>
                  <a:srgbClr val="77933C"/>
                </a:solidFill>
              </a:rPr>
            </a:br>
            <a:r>
              <a:rPr lang="fr-FR" sz="4000" dirty="0" smtClean="0">
                <a:solidFill>
                  <a:srgbClr val="77933C"/>
                </a:solidFill>
              </a:rPr>
              <a:t>Collège Jean-Yves Cousteau</a:t>
            </a:r>
            <a:endParaRPr lang="fr-FR" sz="4000" dirty="0">
              <a:solidFill>
                <a:srgbClr val="77933C"/>
              </a:solidFill>
            </a:endParaRPr>
          </a:p>
        </p:txBody>
      </p:sp>
      <p:pic>
        <p:nvPicPr>
          <p:cNvPr id="5" name="Image 4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333" y="4275102"/>
            <a:ext cx="2395968" cy="24411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0" y="1849590"/>
            <a:ext cx="3937000" cy="4431983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Les points forts :</a:t>
            </a:r>
          </a:p>
          <a:p>
            <a:r>
              <a:rPr lang="fr-FR" dirty="0" smtClean="0"/>
              <a:t> </a:t>
            </a:r>
            <a:r>
              <a:rPr lang="fr-FR" sz="2400" dirty="0" smtClean="0"/>
              <a:t>la forte pluridisciplinarité, les réalisations, la richesse mathématique,  les contacts multiples noués.</a:t>
            </a:r>
          </a:p>
          <a:p>
            <a:r>
              <a:rPr lang="fr-FR" sz="2400" b="1" dirty="0" smtClean="0"/>
              <a:t>Ressources :</a:t>
            </a:r>
          </a:p>
          <a:p>
            <a:r>
              <a:rPr lang="fr-FR" sz="2400" dirty="0" smtClean="0"/>
              <a:t>Un rapport très détaillé (88 pages) de cette expérience rédigé par Mohammed </a:t>
            </a:r>
            <a:r>
              <a:rPr lang="fr-FR" sz="2400" dirty="0" err="1" smtClean="0"/>
              <a:t>Mesmoudi</a:t>
            </a:r>
            <a:r>
              <a:rPr lang="fr-FR" sz="2400" dirty="0" smtClean="0"/>
              <a:t>, accessible sur le site de l’IREM Paris Nord.</a:t>
            </a:r>
          </a:p>
          <a:p>
            <a:endParaRPr lang="fr-FR" dirty="0"/>
          </a:p>
        </p:txBody>
      </p:sp>
      <p:pic>
        <p:nvPicPr>
          <p:cNvPr id="3" name="Image 2" descr="eleveMesmoud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2" y="1849590"/>
            <a:ext cx="3302074" cy="24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1836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7933C"/>
                </a:solidFill>
              </a:rPr>
              <a:t>Histoire des transports et modélisation</a:t>
            </a:r>
            <a:br>
              <a:rPr lang="fr-FR" dirty="0" smtClean="0">
                <a:solidFill>
                  <a:srgbClr val="77933C"/>
                </a:solidFill>
              </a:rPr>
            </a:br>
            <a:r>
              <a:rPr lang="fr-FR" dirty="0" smtClean="0">
                <a:solidFill>
                  <a:srgbClr val="77933C"/>
                </a:solidFill>
              </a:rPr>
              <a:t>Collège Lucie et Raymond Aubrac </a:t>
            </a:r>
            <a:br>
              <a:rPr lang="fr-FR" dirty="0" smtClean="0">
                <a:solidFill>
                  <a:srgbClr val="77933C"/>
                </a:solidFill>
              </a:rPr>
            </a:br>
            <a:endParaRPr lang="fr-FR" dirty="0">
              <a:solidFill>
                <a:srgbClr val="77933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48178" y="2497667"/>
            <a:ext cx="3344333" cy="34163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Points forts :</a:t>
            </a:r>
          </a:p>
          <a:p>
            <a:r>
              <a:rPr lang="fr-FR" sz="2400" dirty="0" smtClean="0"/>
              <a:t>Dimension historique, les représentations spatiales et temporelles, maths et vie quotidienne</a:t>
            </a:r>
          </a:p>
          <a:p>
            <a:r>
              <a:rPr lang="fr-FR" sz="2400" b="1" dirty="0" smtClean="0"/>
              <a:t>Ressources :</a:t>
            </a:r>
          </a:p>
          <a:p>
            <a:r>
              <a:rPr lang="fr-FR" sz="2400" dirty="0" smtClean="0"/>
              <a:t>Description sur site académique et divers fichiers associés</a:t>
            </a:r>
            <a:endParaRPr lang="fr-FR" sz="2400" dirty="0"/>
          </a:p>
        </p:txBody>
      </p:sp>
      <p:pic>
        <p:nvPicPr>
          <p:cNvPr id="5" name="Image 4" descr="Cecil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62" y="2107165"/>
            <a:ext cx="3230270" cy="38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0498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77933C"/>
                </a:solidFill>
              </a:rPr>
              <a:t>Modélisation de déplacements : épidémie de dengue, déplacement de pollen</a:t>
            </a:r>
            <a:br>
              <a:rPr lang="fr-FR" sz="3600" dirty="0" smtClean="0">
                <a:solidFill>
                  <a:srgbClr val="77933C"/>
                </a:solidFill>
              </a:rPr>
            </a:br>
            <a:r>
              <a:rPr lang="fr-FR" sz="3600" dirty="0" smtClean="0">
                <a:solidFill>
                  <a:srgbClr val="77933C"/>
                </a:solidFill>
              </a:rPr>
              <a:t>Lycée Par-de-</a:t>
            </a:r>
            <a:r>
              <a:rPr lang="fr-FR" sz="3600" dirty="0" err="1" smtClean="0">
                <a:solidFill>
                  <a:srgbClr val="77933C"/>
                </a:solidFill>
              </a:rPr>
              <a:t>Vilgenis</a:t>
            </a:r>
            <a:r>
              <a:rPr lang="fr-FR" sz="3600" dirty="0" smtClean="0">
                <a:solidFill>
                  <a:srgbClr val="77933C"/>
                </a:solidFill>
              </a:rPr>
              <a:t/>
            </a:r>
            <a:br>
              <a:rPr lang="fr-FR" sz="3600" dirty="0" smtClean="0">
                <a:solidFill>
                  <a:srgbClr val="77933C"/>
                </a:solidFill>
              </a:rPr>
            </a:br>
            <a:endParaRPr lang="fr-FR" sz="3600" dirty="0">
              <a:solidFill>
                <a:srgbClr val="77933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37667" y="2434167"/>
            <a:ext cx="3649133" cy="415498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Points forts :</a:t>
            </a:r>
          </a:p>
          <a:p>
            <a:r>
              <a:rPr lang="fr-FR" sz="2400" dirty="0" smtClean="0"/>
              <a:t>Pluridisciplinarité, richesse mathématique, travail expérimental, communication  </a:t>
            </a:r>
            <a:endParaRPr lang="fr-FR" sz="2400" dirty="0"/>
          </a:p>
          <a:p>
            <a:r>
              <a:rPr lang="fr-FR" sz="2400" b="1" dirty="0" smtClean="0"/>
              <a:t>Ressources :</a:t>
            </a:r>
          </a:p>
          <a:p>
            <a:r>
              <a:rPr lang="fr-FR" sz="2400" dirty="0" smtClean="0"/>
              <a:t>Liens vers de nombreux fichiers : comptes rendus, vidéo, questionnaires, blogs… </a:t>
            </a:r>
          </a:p>
          <a:p>
            <a:endParaRPr lang="fr-FR" sz="2400" dirty="0"/>
          </a:p>
        </p:txBody>
      </p:sp>
      <p:pic>
        <p:nvPicPr>
          <p:cNvPr id="4" name="Image 3" descr="TailletIP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" y="2697736"/>
            <a:ext cx="4205124" cy="37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7933C"/>
                </a:solidFill>
              </a:rPr>
              <a:t>Du Cent Quatre à la </a:t>
            </a:r>
            <a:r>
              <a:rPr lang="fr-FR" dirty="0" err="1" smtClean="0">
                <a:solidFill>
                  <a:srgbClr val="77933C"/>
                </a:solidFill>
              </a:rPr>
              <a:t>BnF</a:t>
            </a:r>
            <a:endParaRPr lang="fr-FR" dirty="0">
              <a:solidFill>
                <a:srgbClr val="77933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8155" y="4354513"/>
            <a:ext cx="4108645" cy="230832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Activités :</a:t>
            </a:r>
            <a:r>
              <a:rPr lang="fr-FR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Mini-Kangourous  collège et lycée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Ludothèque Plaisir-Maths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err="1" smtClean="0"/>
              <a:t>Mathatlon</a:t>
            </a:r>
            <a:endParaRPr lang="fr-FR" sz="2400" dirty="0" smtClean="0"/>
          </a:p>
          <a:p>
            <a:r>
              <a:rPr lang="fr-FR" sz="2400" b="1" dirty="0" smtClean="0"/>
              <a:t>Ressources </a:t>
            </a:r>
            <a:r>
              <a:rPr lang="fr-FR" sz="2400" dirty="0" smtClean="0"/>
              <a:t>: fichiers </a:t>
            </a:r>
            <a:r>
              <a:rPr lang="fr-FR" sz="2400" dirty="0" err="1" smtClean="0"/>
              <a:t>pdf</a:t>
            </a:r>
            <a:endParaRPr lang="fr-FR" sz="2400" dirty="0"/>
          </a:p>
        </p:txBody>
      </p:sp>
      <p:pic>
        <p:nvPicPr>
          <p:cNvPr id="4" name="Image 3" descr="Peni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" y="1417638"/>
            <a:ext cx="3733247" cy="2853267"/>
          </a:xfrm>
          <a:prstGeom prst="rect">
            <a:avLst/>
          </a:prstGeom>
        </p:spPr>
      </p:pic>
      <p:pic>
        <p:nvPicPr>
          <p:cNvPr id="5" name="Image 4" descr="penich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" y="4114012"/>
            <a:ext cx="3658649" cy="2743987"/>
          </a:xfrm>
          <a:prstGeom prst="rect">
            <a:avLst/>
          </a:prstGeom>
        </p:spPr>
      </p:pic>
      <p:pic>
        <p:nvPicPr>
          <p:cNvPr id="6" name="Image 5" descr="peniche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54" y="1417638"/>
            <a:ext cx="4108646" cy="26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77933C"/>
                </a:solidFill>
              </a:rPr>
              <a:t>BnF</a:t>
            </a:r>
            <a:endParaRPr lang="fr-FR" dirty="0">
              <a:solidFill>
                <a:srgbClr val="77933C"/>
              </a:solidFill>
            </a:endParaRPr>
          </a:p>
        </p:txBody>
      </p:sp>
      <p:pic>
        <p:nvPicPr>
          <p:cNvPr id="3" name="Image 2" descr="Sans titr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005"/>
            <a:ext cx="4320000" cy="2430000"/>
          </a:xfrm>
          <a:prstGeom prst="rect">
            <a:avLst/>
          </a:prstGeom>
        </p:spPr>
      </p:pic>
      <p:pic>
        <p:nvPicPr>
          <p:cNvPr id="4" name="Image 3" descr="Sans titre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77" y="1657005"/>
            <a:ext cx="4320000" cy="2430000"/>
          </a:xfrm>
          <a:prstGeom prst="rect">
            <a:avLst/>
          </a:prstGeom>
        </p:spPr>
      </p:pic>
      <p:pic>
        <p:nvPicPr>
          <p:cNvPr id="5" name="Image 4" descr="Sans titre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000"/>
            <a:ext cx="4320000" cy="2430000"/>
          </a:xfrm>
          <a:prstGeom prst="rect">
            <a:avLst/>
          </a:prstGeom>
        </p:spPr>
      </p:pic>
      <p:pic>
        <p:nvPicPr>
          <p:cNvPr id="6" name="Image 5" descr="Sans titre4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77" y="4428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7933C"/>
                </a:solidFill>
              </a:rPr>
              <a:t>La </a:t>
            </a:r>
            <a:r>
              <a:rPr lang="fr-FR" dirty="0" err="1" smtClean="0">
                <a:solidFill>
                  <a:srgbClr val="77933C"/>
                </a:solidFill>
              </a:rPr>
              <a:t>BnF</a:t>
            </a:r>
            <a:endParaRPr lang="fr-FR" dirty="0">
              <a:solidFill>
                <a:srgbClr val="77933C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Une conférence de Juliette </a:t>
            </a:r>
            <a:r>
              <a:rPr lang="fr-FR" dirty="0" err="1" smtClean="0"/>
              <a:t>Venel</a:t>
            </a:r>
            <a:r>
              <a:rPr lang="fr-FR" dirty="0" smtClean="0"/>
              <a:t> (Université de Valenciennes) :  </a:t>
            </a:r>
            <a:r>
              <a:rPr lang="fr-FR" i="1" dirty="0" smtClean="0"/>
              <a:t>Mathématiques et mouvements de foule</a:t>
            </a:r>
          </a:p>
          <a:p>
            <a:r>
              <a:rPr lang="fr-FR" dirty="0" smtClean="0"/>
              <a:t>La célébration des 10 ans du cycle de conférences : </a:t>
            </a:r>
            <a:r>
              <a:rPr lang="fr-FR" i="1" dirty="0" smtClean="0"/>
              <a:t>Un texte – Un mathématicien</a:t>
            </a:r>
          </a:p>
          <a:p>
            <a:r>
              <a:rPr lang="fr-FR" dirty="0" smtClean="0"/>
              <a:t>La présentation du nouveau </a:t>
            </a:r>
            <a:r>
              <a:rPr lang="fr-FR" i="1" dirty="0" smtClean="0"/>
              <a:t>Zoom sur les métiers des mathématiques et de l’informatique </a:t>
            </a:r>
            <a:endParaRPr lang="fr-FR" dirty="0" smtClean="0"/>
          </a:p>
          <a:p>
            <a:r>
              <a:rPr lang="fr-FR" dirty="0" smtClean="0"/>
              <a:t> Une conférence de Jean-Marc </a:t>
            </a:r>
            <a:r>
              <a:rPr lang="fr-FR" dirty="0" err="1" smtClean="0"/>
              <a:t>Lasgouttes</a:t>
            </a:r>
            <a:r>
              <a:rPr lang="fr-FR" dirty="0" smtClean="0"/>
              <a:t> (INRIA) sur </a:t>
            </a:r>
            <a:r>
              <a:rPr lang="fr-FR" i="1" dirty="0" smtClean="0"/>
              <a:t>Sciences du numérique et transport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6694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1129</Words>
  <Application>Microsoft Macintosh PowerPoint</Application>
  <PresentationFormat>Présentation à l'écran (4:3)</PresentationFormat>
  <Paragraphs>107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Le forum  Mathématiques vivantes  à Paris : Cent Quatre - BnF - IHP </vt:lpstr>
      <vt:lpstr>Le Cent Quatre</vt:lpstr>
      <vt:lpstr>Le Cent Quatre</vt:lpstr>
      <vt:lpstr>Roues à géométrie variable robotisée Collège Jean-Yves Cousteau</vt:lpstr>
      <vt:lpstr>Histoire des transports et modélisation Collège Lucie et Raymond Aubrac  </vt:lpstr>
      <vt:lpstr>Modélisation de déplacements : épidémie de dengue, déplacement de pollen Lycée Par-de-Vilgenis </vt:lpstr>
      <vt:lpstr>Du Cent Quatre à la BnF</vt:lpstr>
      <vt:lpstr>BnF</vt:lpstr>
      <vt:lpstr>La BnF</vt:lpstr>
      <vt:lpstr>Conférence de Juliette Venel : Mathématiques et mouvements de foule</vt:lpstr>
      <vt:lpstr>Zoom sur les métiers des maths et de l’informatique</vt:lpstr>
      <vt:lpstr>L’IHP</vt:lpstr>
      <vt:lpstr>L’IHP</vt:lpstr>
      <vt:lpstr>Conférence et atelier de John Chaussard : graph cuts, trafic routier et détection d’images</vt:lpstr>
      <vt:lpstr>Atelier de Daniel Perrin : triangles de même périmètre et aire </vt:lpstr>
      <vt:lpstr>Atelier Pierre Pansu &amp; Claudie Asselain  Pour aller moins loin : l’explosion continue en classe</vt:lpstr>
      <vt:lpstr>En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forum Mathématiques vivantes à Paris : Cent Quatre - BnF - IHP </dc:title>
  <dc:creator>Michèle Artigue</dc:creator>
  <cp:lastModifiedBy>Luc Trouche</cp:lastModifiedBy>
  <cp:revision>41</cp:revision>
  <dcterms:created xsi:type="dcterms:W3CDTF">2015-09-14T11:03:18Z</dcterms:created>
  <dcterms:modified xsi:type="dcterms:W3CDTF">2015-09-28T12:16:48Z</dcterms:modified>
</cp:coreProperties>
</file>