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833" r:id="rId1"/>
    <p:sldMasterId id="2147483650" r:id="rId2"/>
    <p:sldMasterId id="2147483648" r:id="rId3"/>
    <p:sldMasterId id="2147483922" r:id="rId4"/>
    <p:sldMasterId id="2147483857" r:id="rId5"/>
    <p:sldMasterId id="2147483859" r:id="rId6"/>
    <p:sldMasterId id="2147483871" r:id="rId7"/>
  </p:sldMasterIdLst>
  <p:notesMasterIdLst>
    <p:notesMasterId r:id="rId54"/>
  </p:notesMasterIdLst>
  <p:handoutMasterIdLst>
    <p:handoutMasterId r:id="rId55"/>
  </p:handoutMasterIdLst>
  <p:sldIdLst>
    <p:sldId id="270" r:id="rId8"/>
    <p:sldId id="278" r:id="rId9"/>
    <p:sldId id="293" r:id="rId10"/>
    <p:sldId id="292" r:id="rId11"/>
    <p:sldId id="378" r:id="rId12"/>
    <p:sldId id="294" r:id="rId13"/>
    <p:sldId id="332" r:id="rId14"/>
    <p:sldId id="333" r:id="rId15"/>
    <p:sldId id="318" r:id="rId16"/>
    <p:sldId id="296" r:id="rId17"/>
    <p:sldId id="301" r:id="rId18"/>
    <p:sldId id="375" r:id="rId19"/>
    <p:sldId id="376" r:id="rId20"/>
    <p:sldId id="389" r:id="rId21"/>
    <p:sldId id="377" r:id="rId22"/>
    <p:sldId id="295" r:id="rId23"/>
    <p:sldId id="343" r:id="rId24"/>
    <p:sldId id="359" r:id="rId25"/>
    <p:sldId id="344" r:id="rId26"/>
    <p:sldId id="345" r:id="rId27"/>
    <p:sldId id="346" r:id="rId28"/>
    <p:sldId id="360" r:id="rId29"/>
    <p:sldId id="347" r:id="rId30"/>
    <p:sldId id="385" r:id="rId31"/>
    <p:sldId id="386" r:id="rId32"/>
    <p:sldId id="387" r:id="rId33"/>
    <p:sldId id="388" r:id="rId34"/>
    <p:sldId id="357" r:id="rId35"/>
    <p:sldId id="361" r:id="rId36"/>
    <p:sldId id="363" r:id="rId37"/>
    <p:sldId id="364" r:id="rId38"/>
    <p:sldId id="365" r:id="rId39"/>
    <p:sldId id="367" r:id="rId40"/>
    <p:sldId id="368" r:id="rId41"/>
    <p:sldId id="370" r:id="rId42"/>
    <p:sldId id="369" r:id="rId43"/>
    <p:sldId id="371" r:id="rId44"/>
    <p:sldId id="372" r:id="rId45"/>
    <p:sldId id="374" r:id="rId46"/>
    <p:sldId id="373" r:id="rId47"/>
    <p:sldId id="379" r:id="rId48"/>
    <p:sldId id="380" r:id="rId49"/>
    <p:sldId id="382" r:id="rId50"/>
    <p:sldId id="381" r:id="rId51"/>
    <p:sldId id="384" r:id="rId52"/>
    <p:sldId id="383" r:id="rId53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EEEF8"/>
    <a:srgbClr val="D5E3E9"/>
    <a:srgbClr val="D7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411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262"/>
    </p:cViewPr>
  </p:sorterViewPr>
  <p:notesViewPr>
    <p:cSldViewPr>
      <p:cViewPr varScale="1">
        <p:scale>
          <a:sx n="51" d="100"/>
          <a:sy n="51" d="100"/>
        </p:scale>
        <p:origin x="-1980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</c:f>
              <c:strCache>
                <c:ptCount val="1"/>
                <c:pt idx="0">
                  <c:v>Vous êtes</c:v>
                </c:pt>
              </c:strCache>
            </c:strRef>
          </c:tx>
          <c:dLbls>
            <c:dLbl>
              <c:idx val="0"/>
              <c:layout>
                <c:manualLayout>
                  <c:x val="-0.107601155118768"/>
                  <c:y val="0.17235052448340901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6461823850966"/>
                  <c:y val="-0.252616554374001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7234029956782"/>
                  <c:y val="7.34536401833890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05467079772899E-2"/>
                  <c:y val="1.1346467957599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>
                        <a:latin typeface="Arial Narrow" panose="020B0606020202030204" pitchFamily="34" charset="0"/>
                      </a:rPr>
                      <a:t>Personnel de direction</a:t>
                    </a:r>
                  </a:p>
                  <a:p>
                    <a:r>
                      <a:rPr lang="en-US" sz="1100">
                        <a:latin typeface="Arial Narrow" panose="020B0606020202030204" pitchFamily="34" charset="0"/>
                      </a:rPr>
                      <a:t>de collège
2,8%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Feuil1!$A$3:$A$6</c:f>
              <c:strCache>
                <c:ptCount val="4"/>
                <c:pt idx="0">
                  <c:v>Directeur d'école</c:v>
                </c:pt>
                <c:pt idx="1">
                  <c:v>Professeur des écoles</c:v>
                </c:pt>
                <c:pt idx="2">
                  <c:v>Conseiller pédagogique ou PEMF</c:v>
                </c:pt>
                <c:pt idx="3">
                  <c:v>Autre</c:v>
                </c:pt>
              </c:strCache>
            </c:strRef>
          </c:cat>
          <c:val>
            <c:numRef>
              <c:f>Feuil1!$B$3:$B$6</c:f>
              <c:numCache>
                <c:formatCode>0.0%</c:formatCode>
                <c:ptCount val="4"/>
                <c:pt idx="0">
                  <c:v>0.22597146190433501</c:v>
                </c:pt>
                <c:pt idx="1">
                  <c:v>0.67450417302342303</c:v>
                </c:pt>
                <c:pt idx="2">
                  <c:v>3.8050794220586902E-2</c:v>
                </c:pt>
                <c:pt idx="3">
                  <c:v>6.14735708516558E-2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</c:f>
              <c:strCache>
                <c:ptCount val="1"/>
                <c:pt idx="0">
                  <c:v>Vous êtes</c:v>
                </c:pt>
              </c:strCache>
            </c:strRef>
          </c:tx>
          <c:dLbls>
            <c:dLbl>
              <c:idx val="0"/>
              <c:layout>
                <c:manualLayout>
                  <c:x val="-0.15098112782716"/>
                  <c:y val="-0.27630194663167101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0720019088523025"/>
                  <c:y val="0.193227530496511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7.423288410192249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2168718682891912"/>
                  <c:y val="-2.7633851468048358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10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Personnel de direction
1,8%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832723629753501E-2"/>
                  <c:y val="0.14793882851870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>
                        <a:latin typeface="Arial Narrow" panose="020B0606020202030204" pitchFamily="34" charset="0"/>
                      </a:rPr>
                      <a:t>Personnel de direction</a:t>
                    </a:r>
                  </a:p>
                  <a:p>
                    <a:r>
                      <a:rPr lang="en-US" sz="1100">
                        <a:latin typeface="Arial Narrow" panose="020B0606020202030204" pitchFamily="34" charset="0"/>
                      </a:rPr>
                      <a:t>de collège
2,8%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Feuil1!$A$3:$A$7</c:f>
              <c:strCache>
                <c:ptCount val="5"/>
                <c:pt idx="0">
                  <c:v>Enseignant en collège</c:v>
                </c:pt>
                <c:pt idx="1">
                  <c:v>Enseignant en SEGPA / ULIS</c:v>
                </c:pt>
                <c:pt idx="2">
                  <c:v>Conseiller principal d'éducation</c:v>
                </c:pt>
                <c:pt idx="3">
                  <c:v>Personnel de direction</c:v>
                </c:pt>
                <c:pt idx="4">
                  <c:v>Autre</c:v>
                </c:pt>
              </c:strCache>
            </c:strRef>
          </c:cat>
          <c:val>
            <c:numRef>
              <c:f>Feuil1!$B$3:$B$7</c:f>
              <c:numCache>
                <c:formatCode>0.0%</c:formatCode>
                <c:ptCount val="5"/>
                <c:pt idx="0">
                  <c:v>0.89376122815613301</c:v>
                </c:pt>
                <c:pt idx="1">
                  <c:v>7.0000000000000001E-3</c:v>
                </c:pt>
                <c:pt idx="2">
                  <c:v>4.6954107463661604E-3</c:v>
                </c:pt>
                <c:pt idx="3">
                  <c:v>1.78017311775274E-2</c:v>
                </c:pt>
                <c:pt idx="4">
                  <c:v>7.7331373509717499E-2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</c:f>
              <c:strCache>
                <c:ptCount val="1"/>
                <c:pt idx="0">
                  <c:v>Colonne2</c:v>
                </c:pt>
              </c:strCache>
            </c:strRef>
          </c:tx>
          <c:dLbls>
            <c:dLbl>
              <c:idx val="0"/>
              <c:layout>
                <c:manualLayout>
                  <c:x val="0.15841400618786464"/>
                  <c:y val="1.27572971194921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803431595843899"/>
                  <c:y val="0.1076171994081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258085507906601E-2"/>
                  <c:y val="2.2316403084175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6392812414782196"/>
                  <c:y val="6.13180779477661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6808927795901465"/>
                  <c:y val="3.190005032120614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9980781327953795E-2"/>
                  <c:y val="9.4428706326723296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Feuil1!$A$3:$A$13</c:f>
              <c:strCache>
                <c:ptCount val="11"/>
                <c:pt idx="0">
                  <c:v>Arts plastiques</c:v>
                </c:pt>
                <c:pt idx="1">
                  <c:v>Education musicale</c:v>
                </c:pt>
                <c:pt idx="2">
                  <c:v>EPS</c:v>
                </c:pt>
                <c:pt idx="3">
                  <c:v>Français, LCA</c:v>
                </c:pt>
                <c:pt idx="4">
                  <c:v>Histoire-géographie</c:v>
                </c:pt>
                <c:pt idx="5">
                  <c:v>Langues vivantes</c:v>
                </c:pt>
                <c:pt idx="6">
                  <c:v>Mathématiques</c:v>
                </c:pt>
                <c:pt idx="7">
                  <c:v>Physique-chimie</c:v>
                </c:pt>
                <c:pt idx="8">
                  <c:v>SVT</c:v>
                </c:pt>
                <c:pt idx="9">
                  <c:v>Technologie</c:v>
                </c:pt>
                <c:pt idx="10">
                  <c:v>Documentation</c:v>
                </c:pt>
              </c:strCache>
            </c:strRef>
          </c:cat>
          <c:val>
            <c:numRef>
              <c:f>Feuil1!$B$3:$B$13</c:f>
              <c:numCache>
                <c:formatCode>0.0%</c:formatCode>
                <c:ptCount val="11"/>
                <c:pt idx="0">
                  <c:v>2.5410623981276383E-2</c:v>
                </c:pt>
                <c:pt idx="1">
                  <c:v>2.0813307142558617E-2</c:v>
                </c:pt>
                <c:pt idx="2">
                  <c:v>0.11489112717850128</c:v>
                </c:pt>
                <c:pt idx="3">
                  <c:v>0.177748986500606</c:v>
                </c:pt>
                <c:pt idx="4">
                  <c:v>0.15192042462490074</c:v>
                </c:pt>
                <c:pt idx="5">
                  <c:v>0.12726208885359636</c:v>
                </c:pt>
                <c:pt idx="6">
                  <c:v>0.14623646926066786</c:v>
                </c:pt>
                <c:pt idx="7">
                  <c:v>6.0977138797174743E-2</c:v>
                </c:pt>
                <c:pt idx="8">
                  <c:v>6.5490868057006726E-2</c:v>
                </c:pt>
                <c:pt idx="9">
                  <c:v>5.0277928699795207E-2</c:v>
                </c:pt>
                <c:pt idx="10">
                  <c:v>3.5859071341998582E-2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2.867383512544802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6901558239158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67383512544802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60281869886991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 projet de programme permet
une bonne articulation des cycles 3 et 4</c:v>
                </c:pt>
                <c:pt idx="1">
                  <c:v>Le projet de programme tient compte des spécificités du cycle 4,
telles qu'elles sont présentées dans le volet 1</c:v>
                </c:pt>
                <c:pt idx="2">
                  <c:v>Ce projet de programme m'encourage à davantage utiliser
les outils numériques</c:v>
                </c:pt>
                <c:pt idx="4">
                  <c:v>Le contenu du projet de programme et le volume horaire dédié
à ma discipline sont en adéquation</c:v>
                </c:pt>
                <c:pt idx="5">
                  <c:v>L'articulation des 3 volets du projet de programme m'aide
à mieux comprendre ce qui attendu de moi dans ma discipline</c:v>
                </c:pt>
                <c:pt idx="6">
                  <c:v>Le projet de programme gagnerait à être plus lisible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4.3221278167713338E-2</c:v>
                </c:pt>
                <c:pt idx="1">
                  <c:v>3.9133951346979404E-2</c:v>
                </c:pt>
                <c:pt idx="2">
                  <c:v>8.9081145584725532E-2</c:v>
                </c:pt>
                <c:pt idx="3">
                  <c:v>8.7723552591694454E-2</c:v>
                </c:pt>
                <c:pt idx="4">
                  <c:v>3.7879683252570621E-2</c:v>
                </c:pt>
                <c:pt idx="5">
                  <c:v>5.8068872383524643E-2</c:v>
                </c:pt>
                <c:pt idx="6">
                  <c:v>0.49399999999999999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7"/>
              <c:layout>
                <c:manualLayout>
                  <c:x val="8.6028186988699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 projet de programme permet
une bonne articulation des cycles 3 et 4</c:v>
                </c:pt>
                <c:pt idx="1">
                  <c:v>Le projet de programme tient compte des spécificités du cycle 4,
telles qu'elles sont présentées dans le volet 1</c:v>
                </c:pt>
                <c:pt idx="2">
                  <c:v>Ce projet de programme m'encourage à davantage utiliser
les outils numériques</c:v>
                </c:pt>
                <c:pt idx="4">
                  <c:v>Le contenu du projet de programme et le volume horaire dédié
à ma discipline sont en adéquation</c:v>
                </c:pt>
                <c:pt idx="5">
                  <c:v>L'articulation des 3 volets du projet de programme m'aide
à mieux comprendre ce qui attendu de moi dans ma discipline</c:v>
                </c:pt>
                <c:pt idx="6">
                  <c:v>Le projet de programme gagnerait à être plus lisible</c:v>
                </c:pt>
              </c:strCache>
            </c:strRef>
          </c:cat>
          <c:val>
            <c:numRef>
              <c:f>Feuil1!$C$2:$C$8</c:f>
              <c:numCache>
                <c:formatCode>0.0%</c:formatCode>
                <c:ptCount val="7"/>
                <c:pt idx="0">
                  <c:v>0.31535525181627877</c:v>
                </c:pt>
                <c:pt idx="1">
                  <c:v>0.33851801157220185</c:v>
                </c:pt>
                <c:pt idx="2">
                  <c:v>0.31145584725536996</c:v>
                </c:pt>
                <c:pt idx="3">
                  <c:v>0.43934525613822373</c:v>
                </c:pt>
                <c:pt idx="4">
                  <c:v>0.17911594374187448</c:v>
                </c:pt>
                <c:pt idx="5">
                  <c:v>0.31900000000000001</c:v>
                </c:pt>
                <c:pt idx="6">
                  <c:v>0.30397246689610918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-4.3014093494349818E-3"/>
                  <c:y val="-1.879294423105161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 projet de programme permet
une bonne articulation des cycles 3 et 4</c:v>
                </c:pt>
                <c:pt idx="1">
                  <c:v>Le projet de programme tient compte des spécificités du cycle 4,
telles qu'elles sont présentées dans le volet 1</c:v>
                </c:pt>
                <c:pt idx="2">
                  <c:v>Ce projet de programme m'encourage à davantage utiliser
les outils numériques</c:v>
                </c:pt>
                <c:pt idx="4">
                  <c:v>Le contenu du projet de programme et le volume horaire dédié
à ma discipline sont en adéquation</c:v>
                </c:pt>
                <c:pt idx="5">
                  <c:v>L'articulation des 3 volets du projet de programme m'aide
à mieux comprendre ce qui attendu de moi dans ma discipline</c:v>
                </c:pt>
                <c:pt idx="6">
                  <c:v>Le projet de programme gagnerait à être plus lisible</c:v>
                </c:pt>
              </c:strCache>
            </c:strRef>
          </c:cat>
          <c:val>
            <c:numRef>
              <c:f>Feuil1!$D$2:$D$8</c:f>
              <c:numCache>
                <c:formatCode>0.0%</c:formatCode>
                <c:ptCount val="7"/>
                <c:pt idx="0">
                  <c:v>0.23784016746706071</c:v>
                </c:pt>
                <c:pt idx="1">
                  <c:v>0.23673240838673551</c:v>
                </c:pt>
                <c:pt idx="2">
                  <c:v>0.23454653937947495</c:v>
                </c:pt>
                <c:pt idx="3">
                  <c:v>0.20139436192785692</c:v>
                </c:pt>
                <c:pt idx="4">
                  <c:v>0.25121144072804635</c:v>
                </c:pt>
                <c:pt idx="5">
                  <c:v>0.27316377822792409</c:v>
                </c:pt>
                <c:pt idx="6">
                  <c:v>0.12028233098057516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2.8676062329566518E-3"/>
                  <c:y val="-4.375573300448256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 projet de programme permet
une bonne articulation des cycles 3 et 4</c:v>
                </c:pt>
                <c:pt idx="1">
                  <c:v>Le projet de programme tient compte des spécificités du cycle 4,
telles qu'elles sont présentées dans le volet 1</c:v>
                </c:pt>
                <c:pt idx="2">
                  <c:v>Ce projet de programme m'encourage à davantage utiliser
les outils numériques</c:v>
                </c:pt>
                <c:pt idx="4">
                  <c:v>Le contenu du projet de programme et le volume horaire dédié
à ma discipline sont en adéquation</c:v>
                </c:pt>
                <c:pt idx="5">
                  <c:v>L'articulation des 3 volets du projet de programme m'aide
à mieux comprendre ce qui attendu de moi dans ma discipline</c:v>
                </c:pt>
                <c:pt idx="6">
                  <c:v>Le projet de programme gagnerait à être plus lisible</c:v>
                </c:pt>
              </c:strCache>
            </c:strRef>
          </c:cat>
          <c:val>
            <c:numRef>
              <c:f>Feuil1!$E$2:$E$8</c:f>
              <c:numCache>
                <c:formatCode>0.0%</c:formatCode>
                <c:ptCount val="7"/>
                <c:pt idx="0">
                  <c:v>0.26006649427410417</c:v>
                </c:pt>
                <c:pt idx="1">
                  <c:v>0.189323710570522</c:v>
                </c:pt>
                <c:pt idx="2">
                  <c:v>0.23550119331742245</c:v>
                </c:pt>
                <c:pt idx="3">
                  <c:v>0.16071536829342226</c:v>
                </c:pt>
                <c:pt idx="4">
                  <c:v>0.4667297009809715</c:v>
                </c:pt>
                <c:pt idx="5">
                  <c:v>0.28269187485932928</c:v>
                </c:pt>
                <c:pt idx="6">
                  <c:v>4.6257947850434578E-2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NSP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6"/>
              <c:layout>
                <c:manualLayout>
                  <c:x val="1.0035842293906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 projet de programme permet
une bonne articulation des cycles 3 et 4</c:v>
                </c:pt>
                <c:pt idx="1">
                  <c:v>Le projet de programme tient compte des spécificités du cycle 4,
telles qu'elles sont présentées dans le volet 1</c:v>
                </c:pt>
                <c:pt idx="2">
                  <c:v>Ce projet de programme m'encourage à davantage utiliser
les outils numériques</c:v>
                </c:pt>
                <c:pt idx="4">
                  <c:v>Le contenu du projet de programme et le volume horaire dédié
à ma discipline sont en adéquation</c:v>
                </c:pt>
                <c:pt idx="5">
                  <c:v>L'articulation des 3 volets du projet de programme m'aide
à mieux comprendre ce qui attendu de moi dans ma discipline</c:v>
                </c:pt>
                <c:pt idx="6">
                  <c:v>Le projet de programme gagnerait à être plus lisible</c:v>
                </c:pt>
              </c:strCache>
            </c:strRef>
          </c:cat>
          <c:val>
            <c:numRef>
              <c:f>Feuil1!$F$2:$F$8</c:f>
              <c:numCache>
                <c:formatCode>0.0%</c:formatCode>
                <c:ptCount val="7"/>
                <c:pt idx="0">
                  <c:v>0.14351680827484301</c:v>
                </c:pt>
                <c:pt idx="1">
                  <c:v>0.19629191812356125</c:v>
                </c:pt>
                <c:pt idx="2">
                  <c:v>0.12941527446300716</c:v>
                </c:pt>
                <c:pt idx="3">
                  <c:v>0.11082146104880267</c:v>
                </c:pt>
                <c:pt idx="4">
                  <c:v>6.5063231296537058E-2</c:v>
                </c:pt>
                <c:pt idx="5">
                  <c:v>6.7000000000000004E-2</c:v>
                </c:pt>
                <c:pt idx="6">
                  <c:v>3.6166365280289332E-2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7026816"/>
        <c:axId val="187053184"/>
      </c:barChart>
      <c:catAx>
        <c:axId val="187026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100">
                <a:solidFill>
                  <a:srgbClr val="FF0000"/>
                </a:solidFill>
                <a:latin typeface="Arial Narrow" panose="020B0606020202030204" pitchFamily="34" charset="0"/>
              </a:defRPr>
            </a:pPr>
            <a:endParaRPr lang="fr-FR"/>
          </a:p>
        </c:txPr>
        <c:crossAx val="187053184"/>
        <c:crosses val="autoZero"/>
        <c:auto val="1"/>
        <c:lblAlgn val="ctr"/>
        <c:lblOffset val="100"/>
        <c:noMultiLvlLbl val="0"/>
      </c:catAx>
      <c:valAx>
        <c:axId val="1870531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fr-FR"/>
          </a:p>
        </c:txPr>
        <c:crossAx val="1870268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fr-FR" sz="1600" dirty="0" smtClean="0">
                <a:latin typeface="Arial Narrow" panose="020B0606020202030204" pitchFamily="34" charset="0"/>
              </a:rPr>
              <a:t>% </a:t>
            </a:r>
            <a:r>
              <a:rPr lang="fr-FR" sz="1600" dirty="0">
                <a:latin typeface="Arial Narrow" panose="020B0606020202030204" pitchFamily="34" charset="0"/>
              </a:rPr>
              <a:t>de "tout à fait" + "plutôt d'accord"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689406329562126"/>
          <c:y val="0.17264391084387751"/>
          <c:w val="0.60436740910598163"/>
          <c:h val="0.77968805419592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Repères de progressivité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Pt>
            <c:idx val="6"/>
            <c:invertIfNegative val="0"/>
            <c:bubble3D val="0"/>
          </c:dPt>
          <c:dPt>
            <c:idx val="10"/>
            <c:invertIfNegative val="0"/>
            <c:bubble3D val="0"/>
          </c:dPt>
          <c:dLbls>
            <c:dLbl>
              <c:idx val="19"/>
              <c:layout>
                <c:manualLayout>
                  <c:x val="-8.5451826532792104E-3"/>
                  <c:y val="8.7174457883839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 b="0">
                    <a:solidFill>
                      <a:srgbClr val="FF0000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Technologie</c:v>
                </c:pt>
                <c:pt idx="1">
                  <c:v>Sciences de la vie et de la Terre</c:v>
                </c:pt>
                <c:pt idx="2">
                  <c:v>Physique-chimie</c:v>
                </c:pt>
                <c:pt idx="3">
                  <c:v>Mathématiques</c:v>
                </c:pt>
                <c:pt idx="4">
                  <c:v>Langues vivantes</c:v>
                </c:pt>
                <c:pt idx="5">
                  <c:v>Histoire-géographie</c:v>
                </c:pt>
                <c:pt idx="6">
                  <c:v>Français</c:v>
                </c:pt>
                <c:pt idx="7">
                  <c:v>Education physique et sportive</c:v>
                </c:pt>
                <c:pt idx="8">
                  <c:v>Education musicale</c:v>
                </c:pt>
                <c:pt idx="9">
                  <c:v>Arts plastiques</c:v>
                </c:pt>
              </c:strCache>
            </c:strRef>
          </c:cat>
          <c:val>
            <c:numRef>
              <c:f>Feuil1!$B$2:$B$11</c:f>
              <c:numCache>
                <c:formatCode>#,##0.0%</c:formatCode>
                <c:ptCount val="10"/>
                <c:pt idx="0">
                  <c:v>0.34899999999999998</c:v>
                </c:pt>
                <c:pt idx="1">
                  <c:v>0.15100000000000002</c:v>
                </c:pt>
                <c:pt idx="2">
                  <c:v>0.13900000000000001</c:v>
                </c:pt>
                <c:pt idx="3">
                  <c:v>0.24200000000000002</c:v>
                </c:pt>
                <c:pt idx="4">
                  <c:v>0.374</c:v>
                </c:pt>
                <c:pt idx="5">
                  <c:v>0.41699999999999998</c:v>
                </c:pt>
                <c:pt idx="6">
                  <c:v>0.217</c:v>
                </c:pt>
                <c:pt idx="7">
                  <c:v>0.39200000000000002</c:v>
                </c:pt>
                <c:pt idx="8">
                  <c:v>0.28400000000000003</c:v>
                </c:pt>
                <c:pt idx="9">
                  <c:v>0.28200000000000003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Attendus de fin de cycle permettant l'évaluation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Feuil1!$A$2:$A$11</c:f>
              <c:strCache>
                <c:ptCount val="10"/>
                <c:pt idx="0">
                  <c:v>Technologie</c:v>
                </c:pt>
                <c:pt idx="1">
                  <c:v>Sciences de la vie et de la Terre</c:v>
                </c:pt>
                <c:pt idx="2">
                  <c:v>Physique-chimie</c:v>
                </c:pt>
                <c:pt idx="3">
                  <c:v>Mathématiques</c:v>
                </c:pt>
                <c:pt idx="4">
                  <c:v>Langues vivantes</c:v>
                </c:pt>
                <c:pt idx="5">
                  <c:v>Histoire-géographie</c:v>
                </c:pt>
                <c:pt idx="6">
                  <c:v>Français</c:v>
                </c:pt>
                <c:pt idx="7">
                  <c:v>Education physique et sportive</c:v>
                </c:pt>
                <c:pt idx="8">
                  <c:v>Education musicale</c:v>
                </c:pt>
                <c:pt idx="9">
                  <c:v>Arts plastiques</c:v>
                </c:pt>
              </c:strCache>
            </c:strRef>
          </c:cat>
          <c:val>
            <c:numRef>
              <c:f>Feuil1!$C$2:$C$11</c:f>
              <c:numCache>
                <c:formatCode>0.0%</c:formatCode>
                <c:ptCount val="10"/>
                <c:pt idx="0">
                  <c:v>0.44500000000000001</c:v>
                </c:pt>
                <c:pt idx="1">
                  <c:v>0.45799999999999996</c:v>
                </c:pt>
                <c:pt idx="2">
                  <c:v>0.47200000000000003</c:v>
                </c:pt>
                <c:pt idx="3">
                  <c:v>0.45900000000000002</c:v>
                </c:pt>
                <c:pt idx="4">
                  <c:v>0.42199999999999999</c:v>
                </c:pt>
                <c:pt idx="5">
                  <c:v>0.51</c:v>
                </c:pt>
                <c:pt idx="6">
                  <c:v>0.38600000000000001</c:v>
                </c:pt>
                <c:pt idx="7">
                  <c:v>0.42699999999999994</c:v>
                </c:pt>
                <c:pt idx="8">
                  <c:v>0.56099999999999994</c:v>
                </c:pt>
                <c:pt idx="9">
                  <c:v>0.53899999999999992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Opérationnel</c:v>
                </c:pt>
              </c:strCache>
            </c:strRef>
          </c:tx>
          <c:spPr>
            <a:gradFill flip="none" rotWithShape="1">
              <a:gsLst>
                <a:gs pos="0">
                  <a:srgbClr val="66FF33">
                    <a:shade val="30000"/>
                    <a:satMod val="115000"/>
                  </a:srgbClr>
                </a:gs>
                <a:gs pos="50000">
                  <a:srgbClr val="66FF33">
                    <a:shade val="67500"/>
                    <a:satMod val="115000"/>
                  </a:srgbClr>
                </a:gs>
                <a:gs pos="100000">
                  <a:srgbClr val="66FF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FF0000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Feuil1!$A$2:$A$11</c:f>
              <c:strCache>
                <c:ptCount val="10"/>
                <c:pt idx="0">
                  <c:v>Technologie</c:v>
                </c:pt>
                <c:pt idx="1">
                  <c:v>Sciences de la vie et de la Terre</c:v>
                </c:pt>
                <c:pt idx="2">
                  <c:v>Physique-chimie</c:v>
                </c:pt>
                <c:pt idx="3">
                  <c:v>Mathématiques</c:v>
                </c:pt>
                <c:pt idx="4">
                  <c:v>Langues vivantes</c:v>
                </c:pt>
                <c:pt idx="5">
                  <c:v>Histoire-géographie</c:v>
                </c:pt>
                <c:pt idx="6">
                  <c:v>Français</c:v>
                </c:pt>
                <c:pt idx="7">
                  <c:v>Education physique et sportive</c:v>
                </c:pt>
                <c:pt idx="8">
                  <c:v>Education musicale</c:v>
                </c:pt>
                <c:pt idx="9">
                  <c:v>Arts plastiques</c:v>
                </c:pt>
              </c:strCache>
            </c:strRef>
          </c:cat>
          <c:val>
            <c:numRef>
              <c:f>Feuil1!$D$2:$D$11</c:f>
              <c:numCache>
                <c:formatCode>0.0%</c:formatCode>
                <c:ptCount val="10"/>
                <c:pt idx="0">
                  <c:v>0.30199999999999999</c:v>
                </c:pt>
                <c:pt idx="1">
                  <c:v>0.30900000000000005</c:v>
                </c:pt>
                <c:pt idx="2">
                  <c:v>0.30599999999999999</c:v>
                </c:pt>
                <c:pt idx="3">
                  <c:v>0.247</c:v>
                </c:pt>
                <c:pt idx="4">
                  <c:v>0.37</c:v>
                </c:pt>
                <c:pt idx="5">
                  <c:v>0.45400000000000001</c:v>
                </c:pt>
                <c:pt idx="6">
                  <c:v>0.26200000000000001</c:v>
                </c:pt>
                <c:pt idx="7">
                  <c:v>0.48099999999999998</c:v>
                </c:pt>
                <c:pt idx="8">
                  <c:v>0.45900000000000002</c:v>
                </c:pt>
                <c:pt idx="9">
                  <c:v>0.49299999999999999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Adapté aux élèves</c:v>
                </c:pt>
              </c:strCache>
            </c:strRef>
          </c:tx>
          <c:spPr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Feuil1!$A$2:$A$11</c:f>
              <c:strCache>
                <c:ptCount val="10"/>
                <c:pt idx="0">
                  <c:v>Technologie</c:v>
                </c:pt>
                <c:pt idx="1">
                  <c:v>Sciences de la vie et de la Terre</c:v>
                </c:pt>
                <c:pt idx="2">
                  <c:v>Physique-chimie</c:v>
                </c:pt>
                <c:pt idx="3">
                  <c:v>Mathématiques</c:v>
                </c:pt>
                <c:pt idx="4">
                  <c:v>Langues vivantes</c:v>
                </c:pt>
                <c:pt idx="5">
                  <c:v>Histoire-géographie</c:v>
                </c:pt>
                <c:pt idx="6">
                  <c:v>Français</c:v>
                </c:pt>
                <c:pt idx="7">
                  <c:v>Education physique et sportive</c:v>
                </c:pt>
                <c:pt idx="8">
                  <c:v>Education musicale</c:v>
                </c:pt>
                <c:pt idx="9">
                  <c:v>Arts plastiques</c:v>
                </c:pt>
              </c:strCache>
            </c:strRef>
          </c:cat>
          <c:val>
            <c:numRef>
              <c:f>Feuil1!$E$2:$E$11</c:f>
              <c:numCache>
                <c:formatCode>0.0%</c:formatCode>
                <c:ptCount val="10"/>
                <c:pt idx="0">
                  <c:v>0.53100000000000003</c:v>
                </c:pt>
                <c:pt idx="1">
                  <c:v>0.57599999999999996</c:v>
                </c:pt>
                <c:pt idx="2">
                  <c:v>0.59099999999999997</c:v>
                </c:pt>
                <c:pt idx="3">
                  <c:v>0.48299999999999998</c:v>
                </c:pt>
                <c:pt idx="4">
                  <c:v>0.55699999999999994</c:v>
                </c:pt>
                <c:pt idx="5">
                  <c:v>0.63600000000000001</c:v>
                </c:pt>
                <c:pt idx="6">
                  <c:v>0.45599999999999996</c:v>
                </c:pt>
                <c:pt idx="7">
                  <c:v>0.59800000000000009</c:v>
                </c:pt>
                <c:pt idx="8">
                  <c:v>0.621</c:v>
                </c:pt>
                <c:pt idx="9">
                  <c:v>0.67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394880"/>
        <c:axId val="188413056"/>
      </c:barChart>
      <c:catAx>
        <c:axId val="18839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r">
              <a:defRPr lang="en-US" sz="1100">
                <a:latin typeface="Arial Narrow" panose="020B0606020202030204" pitchFamily="34" charset="0"/>
              </a:defRPr>
            </a:pPr>
            <a:endParaRPr lang="fr-FR"/>
          </a:p>
        </c:txPr>
        <c:crossAx val="188413056"/>
        <c:crosses val="autoZero"/>
        <c:auto val="1"/>
        <c:lblAlgn val="ctr"/>
        <c:lblOffset val="100"/>
        <c:noMultiLvlLbl val="0"/>
      </c:catAx>
      <c:valAx>
        <c:axId val="188413056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Arial Narrow" panose="020B0606020202030204" pitchFamily="34" charset="0"/>
              </a:defRPr>
            </a:pPr>
            <a:endParaRPr lang="fr-FR"/>
          </a:p>
        </c:txPr>
        <c:crossAx val="188394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031316213952912"/>
          <c:y val="0.11247079594564412"/>
          <c:w val="0.71595721840979731"/>
          <c:h val="3.8765162800595873E-2"/>
        </c:manualLayout>
      </c:layout>
      <c:overlay val="0"/>
      <c:txPr>
        <a:bodyPr/>
        <a:lstStyle/>
        <a:p>
          <a:pPr>
            <a:defRPr sz="1100"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600">
                <a:latin typeface="Arial Narrow" panose="020B0606020202030204" pitchFamily="34" charset="0"/>
              </a:defRPr>
            </a:pPr>
            <a:r>
              <a:rPr lang="fr-FR" sz="1600" b="1" i="0" baseline="0">
                <a:effectLst/>
                <a:latin typeface="Arial Narrow" panose="020B0606020202030204" pitchFamily="34" charset="0"/>
              </a:rPr>
              <a:t>Le projet de programme de votre discipline vous permet-il de vous inscrire facilement dans les thèmes suivants, proposés dans le cadre des enseignements pratiques interdisciplinaires (EPI)? </a:t>
            </a:r>
            <a:endParaRPr lang="fr-FR" sz="1600">
              <a:effectLst/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Oui, tout à fait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2"/>
              <c:layout>
                <c:manualLayout>
                  <c:x val="7.16901558239158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60281869886991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Sciences, technologie et société</c:v>
                </c:pt>
                <c:pt idx="1">
                  <c:v>Monde économique et professionnel</c:v>
                </c:pt>
                <c:pt idx="2">
                  <c:v>Langues et cultures étrangères ou régionales</c:v>
                </c:pt>
                <c:pt idx="3">
                  <c:v>Langues et cultures de l'Antiquité</c:v>
                </c:pt>
                <c:pt idx="4">
                  <c:v>Information, communication, citoyenneté</c:v>
                </c:pt>
                <c:pt idx="5">
                  <c:v>Transition écologique et développement durable</c:v>
                </c:pt>
                <c:pt idx="6">
                  <c:v>Culture et création artistiques</c:v>
                </c:pt>
                <c:pt idx="7">
                  <c:v>Corps, santé, bien-être, sécurité</c:v>
                </c:pt>
              </c:strCache>
            </c:strRef>
          </c:cat>
          <c:val>
            <c:numRef>
              <c:f>Feuil1!$B$2:$B$9</c:f>
              <c:numCache>
                <c:formatCode>0.0%</c:formatCode>
                <c:ptCount val="8"/>
                <c:pt idx="0">
                  <c:v>0.17586786970484783</c:v>
                </c:pt>
                <c:pt idx="1">
                  <c:v>6.9780007719027426E-2</c:v>
                </c:pt>
                <c:pt idx="2">
                  <c:v>0.10851096694470189</c:v>
                </c:pt>
                <c:pt idx="3">
                  <c:v>0.11968044246428027</c:v>
                </c:pt>
                <c:pt idx="4">
                  <c:v>0.17875210792580101</c:v>
                </c:pt>
                <c:pt idx="5">
                  <c:v>0.15039315978318959</c:v>
                </c:pt>
                <c:pt idx="6">
                  <c:v>0.21199633699633713</c:v>
                </c:pt>
                <c:pt idx="7">
                  <c:v>0.13077567176676563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Oui, plutôt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7"/>
              <c:layout>
                <c:manualLayout>
                  <c:x val="8.6028186988699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Sciences, technologie et société</c:v>
                </c:pt>
                <c:pt idx="1">
                  <c:v>Monde économique et professionnel</c:v>
                </c:pt>
                <c:pt idx="2">
                  <c:v>Langues et cultures étrangères ou régionales</c:v>
                </c:pt>
                <c:pt idx="3">
                  <c:v>Langues et cultures de l'Antiquité</c:v>
                </c:pt>
                <c:pt idx="4">
                  <c:v>Information, communication, citoyenneté</c:v>
                </c:pt>
                <c:pt idx="5">
                  <c:v>Transition écologique et développement durable</c:v>
                </c:pt>
                <c:pt idx="6">
                  <c:v>Culture et création artistiques</c:v>
                </c:pt>
                <c:pt idx="7">
                  <c:v>Corps, santé, bien-être, sécurité</c:v>
                </c:pt>
              </c:strCache>
            </c:strRef>
          </c:cat>
          <c:val>
            <c:numRef>
              <c:f>Feuil1!$C$2:$C$9</c:f>
              <c:numCache>
                <c:formatCode>0.0%</c:formatCode>
                <c:ptCount val="8"/>
                <c:pt idx="0">
                  <c:v>0.34408931029209372</c:v>
                </c:pt>
                <c:pt idx="1">
                  <c:v>0.24716325742956391</c:v>
                </c:pt>
                <c:pt idx="2">
                  <c:v>0.15400061785603961</c:v>
                </c:pt>
                <c:pt idx="3">
                  <c:v>0.18297741588569677</c:v>
                </c:pt>
                <c:pt idx="4">
                  <c:v>0.40525831672543311</c:v>
                </c:pt>
                <c:pt idx="5">
                  <c:v>0.33979693106344011</c:v>
                </c:pt>
                <c:pt idx="6">
                  <c:v>0.34974053724053722</c:v>
                </c:pt>
                <c:pt idx="7">
                  <c:v>0.2688589480094391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Non, plutôt pas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-4.3014093494349818E-3"/>
                  <c:y val="-1.879294423105161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Sciences, technologie et société</c:v>
                </c:pt>
                <c:pt idx="1">
                  <c:v>Monde économique et professionnel</c:v>
                </c:pt>
                <c:pt idx="2">
                  <c:v>Langues et cultures étrangères ou régionales</c:v>
                </c:pt>
                <c:pt idx="3">
                  <c:v>Langues et cultures de l'Antiquité</c:v>
                </c:pt>
                <c:pt idx="4">
                  <c:v>Information, communication, citoyenneté</c:v>
                </c:pt>
                <c:pt idx="5">
                  <c:v>Transition écologique et développement durable</c:v>
                </c:pt>
                <c:pt idx="6">
                  <c:v>Culture et création artistiques</c:v>
                </c:pt>
                <c:pt idx="7">
                  <c:v>Corps, santé, bien-être, sécurité</c:v>
                </c:pt>
              </c:strCache>
            </c:strRef>
          </c:cat>
          <c:val>
            <c:numRef>
              <c:f>Feuil1!$D$2:$D$9</c:f>
              <c:numCache>
                <c:formatCode>0.0%</c:formatCode>
                <c:ptCount val="8"/>
                <c:pt idx="0">
                  <c:v>0.19597797828414132</c:v>
                </c:pt>
                <c:pt idx="1">
                  <c:v>0.25526823620223854</c:v>
                </c:pt>
                <c:pt idx="2">
                  <c:v>0.20396972505406241</c:v>
                </c:pt>
                <c:pt idx="3">
                  <c:v>0.19211860500844985</c:v>
                </c:pt>
                <c:pt idx="4">
                  <c:v>0.17936532270427721</c:v>
                </c:pt>
                <c:pt idx="5">
                  <c:v>0.19970990151919998</c:v>
                </c:pt>
                <c:pt idx="6">
                  <c:v>0.16330891330891326</c:v>
                </c:pt>
                <c:pt idx="7">
                  <c:v>0.20742939788383963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Non, pas du tout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2.8676062329566518E-3"/>
                  <c:y val="-4.375573300448256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Sciences, technologie et société</c:v>
                </c:pt>
                <c:pt idx="1">
                  <c:v>Monde économique et professionnel</c:v>
                </c:pt>
                <c:pt idx="2">
                  <c:v>Langues et cultures étrangères ou régionales</c:v>
                </c:pt>
                <c:pt idx="3">
                  <c:v>Langues et cultures de l'Antiquité</c:v>
                </c:pt>
                <c:pt idx="4">
                  <c:v>Information, communication, citoyenneté</c:v>
                </c:pt>
                <c:pt idx="5">
                  <c:v>Transition écologique et développement durable</c:v>
                </c:pt>
                <c:pt idx="6">
                  <c:v>Culture et création artistiques</c:v>
                </c:pt>
                <c:pt idx="7">
                  <c:v>Corps, santé, bien-être, sécurité</c:v>
                </c:pt>
              </c:strCache>
            </c:strRef>
          </c:cat>
          <c:val>
            <c:numRef>
              <c:f>Feuil1!$E$2:$E$9</c:f>
              <c:numCache>
                <c:formatCode>0.0%</c:formatCode>
                <c:ptCount val="8"/>
                <c:pt idx="0">
                  <c:v>0.20683590763113632</c:v>
                </c:pt>
                <c:pt idx="1">
                  <c:v>0.33593207255885782</c:v>
                </c:pt>
                <c:pt idx="2">
                  <c:v>0.44091751621872105</c:v>
                </c:pt>
                <c:pt idx="3">
                  <c:v>0.42172376709171927</c:v>
                </c:pt>
                <c:pt idx="4">
                  <c:v>0.16963053809596818</c:v>
                </c:pt>
                <c:pt idx="5">
                  <c:v>0.23513245285899695</c:v>
                </c:pt>
                <c:pt idx="6">
                  <c:v>0.21108058608058608</c:v>
                </c:pt>
                <c:pt idx="7">
                  <c:v>0.31673898150262636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NSP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Sciences, technologie et société</c:v>
                </c:pt>
                <c:pt idx="1">
                  <c:v>Monde économique et professionnel</c:v>
                </c:pt>
                <c:pt idx="2">
                  <c:v>Langues et cultures étrangères ou régionales</c:v>
                </c:pt>
                <c:pt idx="3">
                  <c:v>Langues et cultures de l'Antiquité</c:v>
                </c:pt>
                <c:pt idx="4">
                  <c:v>Information, communication, citoyenneté</c:v>
                </c:pt>
                <c:pt idx="5">
                  <c:v>Transition écologique et développement durable</c:v>
                </c:pt>
                <c:pt idx="6">
                  <c:v>Culture et création artistiques</c:v>
                </c:pt>
                <c:pt idx="7">
                  <c:v>Corps, santé, bien-être, sécurité</c:v>
                </c:pt>
              </c:strCache>
            </c:strRef>
          </c:cat>
          <c:val>
            <c:numRef>
              <c:f>Feuil1!$F$2:$F$9</c:f>
              <c:numCache>
                <c:formatCode>0.0%</c:formatCode>
                <c:ptCount val="8"/>
                <c:pt idx="0">
                  <c:v>7.7228934087781032E-2</c:v>
                </c:pt>
                <c:pt idx="1">
                  <c:v>9.1856426090312693E-2</c:v>
                </c:pt>
                <c:pt idx="2">
                  <c:v>9.2601173926475128E-2</c:v>
                </c:pt>
                <c:pt idx="3">
                  <c:v>8.3499769549854067E-2</c:v>
                </c:pt>
                <c:pt idx="4">
                  <c:v>6.6993714548520641E-2</c:v>
                </c:pt>
                <c:pt idx="5">
                  <c:v>7.4967554775173709E-2</c:v>
                </c:pt>
                <c:pt idx="6">
                  <c:v>6.3873626373626397E-2</c:v>
                </c:pt>
                <c:pt idx="7">
                  <c:v>7.6197000837329706E-2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144256"/>
        <c:axId val="188170624"/>
      </c:barChart>
      <c:catAx>
        <c:axId val="188144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lang="en-US" sz="1100">
                <a:latin typeface="Arial Narrow" panose="020B0606020202030204" pitchFamily="34" charset="0"/>
              </a:defRPr>
            </a:pPr>
            <a:endParaRPr lang="fr-FR"/>
          </a:p>
        </c:txPr>
        <c:crossAx val="188170624"/>
        <c:crosses val="autoZero"/>
        <c:auto val="1"/>
        <c:lblAlgn val="ctr"/>
        <c:lblOffset val="100"/>
        <c:noMultiLvlLbl val="0"/>
      </c:catAx>
      <c:valAx>
        <c:axId val="1881706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Arial Narrow" panose="020B0606020202030204" pitchFamily="34" charset="0"/>
              </a:defRPr>
            </a:pPr>
            <a:endParaRPr lang="fr-FR"/>
          </a:p>
        </c:txPr>
        <c:crossAx val="1881442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 sz="1100"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2"/>
              <c:layout>
                <c:manualLayout>
                  <c:x val="7.16901558239158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60281869886991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Le projet de programme d’éducation aux médias et à l’information
semble opérationnel en termes de mise en œuvre dans la classe</c:v>
                </c:pt>
                <c:pt idx="1">
                  <c:v>Le projet de programme d’éducation aux médias et à l’information
est adapté aux élèves</c:v>
                </c:pt>
                <c:pt idx="2">
                  <c:v>Je me sens tout à fait concerné par la mise en œuvre de
l’éducation aux médias et à l’information dans mes classes</c:v>
                </c:pt>
              </c:strCache>
            </c:strRef>
          </c:cat>
          <c:val>
            <c:numRef>
              <c:f>Feuil1!$B$2:$B$4</c:f>
              <c:numCache>
                <c:formatCode>0.0%</c:formatCode>
                <c:ptCount val="3"/>
                <c:pt idx="0">
                  <c:v>4.4641492126586149E-2</c:v>
                </c:pt>
                <c:pt idx="1">
                  <c:v>0.11833550065019506</c:v>
                </c:pt>
                <c:pt idx="2">
                  <c:v>0.25700000000000001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7"/>
              <c:layout>
                <c:manualLayout>
                  <c:x val="8.6028186988699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Le projet de programme d’éducation aux médias et à l’information
semble opérationnel en termes de mise en œuvre dans la classe</c:v>
                </c:pt>
                <c:pt idx="1">
                  <c:v>Le projet de programme d’éducation aux médias et à l’information
est adapté aux élèves</c:v>
                </c:pt>
                <c:pt idx="2">
                  <c:v>Je me sens tout à fait concerné par la mise en œuvre de
l’éducation aux médias et à l’information dans mes classes</c:v>
                </c:pt>
              </c:strCache>
            </c:strRef>
          </c:cat>
          <c:val>
            <c:numRef>
              <c:f>Feuil1!$C$2:$C$4</c:f>
              <c:numCache>
                <c:formatCode>0.0%</c:formatCode>
                <c:ptCount val="3"/>
                <c:pt idx="0">
                  <c:v>0.14974774499312032</c:v>
                </c:pt>
                <c:pt idx="1">
                  <c:v>0.36288533618909202</c:v>
                </c:pt>
                <c:pt idx="2">
                  <c:v>0.35509000151263048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-4.3014093494349818E-3"/>
                  <c:y val="-1.879294423105161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Le projet de programme d’éducation aux médias et à l’information
semble opérationnel en termes de mise en œuvre dans la classe</c:v>
                </c:pt>
                <c:pt idx="1">
                  <c:v>Le projet de programme d’éducation aux médias et à l’information
est adapté aux élèves</c:v>
                </c:pt>
                <c:pt idx="2">
                  <c:v>Je me sens tout à fait concerné par la mise en œuvre de
l’éducation aux médias et à l’information dans mes classes</c:v>
                </c:pt>
              </c:strCache>
            </c:strRef>
          </c:cat>
          <c:val>
            <c:numRef>
              <c:f>Feuil1!$D$2:$D$4</c:f>
              <c:numCache>
                <c:formatCode>0.0%</c:formatCode>
                <c:ptCount val="3"/>
                <c:pt idx="0">
                  <c:v>0.29628497171686285</c:v>
                </c:pt>
                <c:pt idx="1">
                  <c:v>0.17799999999999999</c:v>
                </c:pt>
                <c:pt idx="2">
                  <c:v>0.16400000000000001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2.8676062329566518E-3"/>
                  <c:y val="-4.375573300448256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Le projet de programme d’éducation aux médias et à l’information
semble opérationnel en termes de mise en œuvre dans la classe</c:v>
                </c:pt>
                <c:pt idx="1">
                  <c:v>Le projet de programme d’éducation aux médias et à l’information
est adapté aux élèves</c:v>
                </c:pt>
                <c:pt idx="2">
                  <c:v>Je me sens tout à fait concerné par la mise en œuvre de
l’éducation aux médias et à l’information dans mes classes</c:v>
                </c:pt>
              </c:strCache>
            </c:strRef>
          </c:cat>
          <c:val>
            <c:numRef>
              <c:f>Feuil1!$E$2:$E$4</c:f>
              <c:numCache>
                <c:formatCode>0.0%</c:formatCode>
                <c:ptCount val="3"/>
                <c:pt idx="0">
                  <c:v>0.30538144014676655</c:v>
                </c:pt>
                <c:pt idx="1">
                  <c:v>0.12453147709018587</c:v>
                </c:pt>
                <c:pt idx="2">
                  <c:v>0.1592043563757374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NSP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Le projet de programme d’éducation aux médias et à l’information
semble opérationnel en termes de mise en œuvre dans la classe</c:v>
                </c:pt>
                <c:pt idx="1">
                  <c:v>Le projet de programme d’éducation aux médias et à l’information
est adapté aux élèves</c:v>
                </c:pt>
                <c:pt idx="2">
                  <c:v>Je me sens tout à fait concerné par la mise en œuvre de
l’éducation aux médias et à l’information dans mes classes</c:v>
                </c:pt>
              </c:strCache>
            </c:strRef>
          </c:cat>
          <c:val>
            <c:numRef>
              <c:f>Feuil1!$F$2:$F$4</c:f>
              <c:numCache>
                <c:formatCode>0.0%</c:formatCode>
                <c:ptCount val="3"/>
                <c:pt idx="0">
                  <c:v>0.20394435101666411</c:v>
                </c:pt>
                <c:pt idx="1">
                  <c:v>0.21571177235523598</c:v>
                </c:pt>
                <c:pt idx="2">
                  <c:v>6.4740583875359248E-2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277504"/>
        <c:axId val="188279040"/>
      </c:barChart>
      <c:catAx>
        <c:axId val="188277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lang="en-US" sz="1100">
                <a:latin typeface="Arial Narrow" panose="020B0606020202030204" pitchFamily="34" charset="0"/>
              </a:defRPr>
            </a:pPr>
            <a:endParaRPr lang="fr-FR"/>
          </a:p>
        </c:txPr>
        <c:crossAx val="188279040"/>
        <c:crosses val="autoZero"/>
        <c:auto val="1"/>
        <c:lblAlgn val="ctr"/>
        <c:lblOffset val="100"/>
        <c:noMultiLvlLbl val="0"/>
      </c:catAx>
      <c:valAx>
        <c:axId val="1882790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Arial Narrow" panose="020B0606020202030204" pitchFamily="34" charset="0"/>
              </a:defRPr>
            </a:pPr>
            <a:endParaRPr lang="fr-FR"/>
          </a:p>
        </c:txPr>
        <c:crossAx val="1882775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 sz="1100"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2"/>
              <c:layout>
                <c:manualLayout>
                  <c:x val="7.16901558239158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60281869886991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Le projet de programme pour l’histoire des arts
propose suffisamment de repères de progressivité </c:v>
                </c:pt>
                <c:pt idx="1">
                  <c:v>Le projet de programme pour l’histoire des arts semble
opérationnel en termes de mise en œuvre dans la classe </c:v>
                </c:pt>
                <c:pt idx="2">
                  <c:v>Les connaissances et les compétences proposées par le projet
de programme d’histoire des arts sont adaptées aux élèves </c:v>
                </c:pt>
                <c:pt idx="3">
                  <c:v>En tant que professeur de ma discipline,
je me sens tout à fait concerné par la mise en œuvre
de l’histoire des arts dans mes classes</c:v>
                </c:pt>
              </c:strCache>
            </c:strRef>
          </c:cat>
          <c:val>
            <c:numRef>
              <c:f>Feuil1!$B$2:$B$5</c:f>
              <c:numCache>
                <c:formatCode>0.0%</c:formatCode>
                <c:ptCount val="4"/>
                <c:pt idx="0">
                  <c:v>5.0227951579940262E-2</c:v>
                </c:pt>
                <c:pt idx="1">
                  <c:v>7.0109250962823236E-2</c:v>
                </c:pt>
                <c:pt idx="2">
                  <c:v>0.10039940480852064</c:v>
                </c:pt>
                <c:pt idx="3">
                  <c:v>0.30521839969076148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7"/>
              <c:layout>
                <c:manualLayout>
                  <c:x val="8.6028186988699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Le projet de programme pour l’histoire des arts
propose suffisamment de repères de progressivité </c:v>
                </c:pt>
                <c:pt idx="1">
                  <c:v>Le projet de programme pour l’histoire des arts semble
opérationnel en termes de mise en œuvre dans la classe </c:v>
                </c:pt>
                <c:pt idx="2">
                  <c:v>Les connaissances et les compétences proposées par le projet
de programme d’histoire des arts sont adaptées aux élèves </c:v>
                </c:pt>
                <c:pt idx="3">
                  <c:v>En tant que professeur de ma discipline,
je me sens tout à fait concerné par la mise en œuvre
de l’histoire des arts dans mes classes</c:v>
                </c:pt>
              </c:strCache>
            </c:strRef>
          </c:cat>
          <c:val>
            <c:numRef>
              <c:f>Feuil1!$C$2:$C$5</c:f>
              <c:numCache>
                <c:formatCode>0.0%</c:formatCode>
                <c:ptCount val="4"/>
                <c:pt idx="0">
                  <c:v>0.1954881307970445</c:v>
                </c:pt>
                <c:pt idx="1">
                  <c:v>0.2448321936650161</c:v>
                </c:pt>
                <c:pt idx="2">
                  <c:v>0.35805466363849947</c:v>
                </c:pt>
                <c:pt idx="3">
                  <c:v>0.25960572091225359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-4.3014093494349818E-3"/>
                  <c:y val="-1.879294423105161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Le projet de programme pour l’histoire des arts
propose suffisamment de repères de progressivité </c:v>
                </c:pt>
                <c:pt idx="1">
                  <c:v>Le projet de programme pour l’histoire des arts semble
opérationnel en termes de mise en œuvre dans la classe </c:v>
                </c:pt>
                <c:pt idx="2">
                  <c:v>Les connaissances et les compétences proposées par le projet
de programme d’histoire des arts sont adaptées aux élèves </c:v>
                </c:pt>
                <c:pt idx="3">
                  <c:v>En tant que professeur de ma discipline,
je me sens tout à fait concerné par la mise en œuvre
de l’histoire des arts dans mes classes</c:v>
                </c:pt>
              </c:strCache>
            </c:strRef>
          </c:cat>
          <c:val>
            <c:numRef>
              <c:f>Feuil1!$D$2:$D$5</c:f>
              <c:numCache>
                <c:formatCode>0.0%</c:formatCode>
                <c:ptCount val="4"/>
                <c:pt idx="0">
                  <c:v>0.24618770633548184</c:v>
                </c:pt>
                <c:pt idx="1">
                  <c:v>0.2247897508449265</c:v>
                </c:pt>
                <c:pt idx="2">
                  <c:v>0.14096640300728328</c:v>
                </c:pt>
                <c:pt idx="3">
                  <c:v>0.15121762659451102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2.8676062329566518E-3"/>
                  <c:y val="-4.375573300448256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Le projet de programme pour l’histoire des arts
propose suffisamment de repères de progressivité </c:v>
                </c:pt>
                <c:pt idx="1">
                  <c:v>Le projet de programme pour l’histoire des arts semble
opérationnel en termes de mise en œuvre dans la classe </c:v>
                </c:pt>
                <c:pt idx="2">
                  <c:v>Les connaissances et les compétences proposées par le projet
de programme d’histoire des arts sont adaptées aux élèves </c:v>
                </c:pt>
                <c:pt idx="3">
                  <c:v>En tant que professeur de ma discipline,
je me sens tout à fait concerné par la mise en œuvre
de l’histoire des arts dans mes classes</c:v>
                </c:pt>
              </c:strCache>
            </c:strRef>
          </c:cat>
          <c:val>
            <c:numRef>
              <c:f>Feuil1!$E$2:$E$5</c:f>
              <c:numCache>
                <c:formatCode>0.0%</c:formatCode>
                <c:ptCount val="4"/>
                <c:pt idx="0">
                  <c:v>0.19281559503222764</c:v>
                </c:pt>
                <c:pt idx="1">
                  <c:v>0.19</c:v>
                </c:pt>
                <c:pt idx="2">
                  <c:v>0.11363458375753779</c:v>
                </c:pt>
                <c:pt idx="3">
                  <c:v>0.22404329339002707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NSP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Le projet de programme pour l’histoire des arts
propose suffisamment de repères de progressivité </c:v>
                </c:pt>
                <c:pt idx="1">
                  <c:v>Le projet de programme pour l’histoire des arts semble
opérationnel en termes de mise en œuvre dans la classe </c:v>
                </c:pt>
                <c:pt idx="2">
                  <c:v>Les connaissances et les compétences proposées par le projet
de programme d’histoire des arts sont adaptées aux élèves </c:v>
                </c:pt>
                <c:pt idx="3">
                  <c:v>En tant que professeur de ma discipline,
je me sens tout à fait concerné par la mise en œuvre
de l’histoire des arts dans mes classes</c:v>
                </c:pt>
              </c:strCache>
            </c:strRef>
          </c:cat>
          <c:val>
            <c:numRef>
              <c:f>Feuil1!$F$2:$F$5</c:f>
              <c:numCache>
                <c:formatCode>0.0%</c:formatCode>
                <c:ptCount val="4"/>
                <c:pt idx="0">
                  <c:v>0.316</c:v>
                </c:pt>
                <c:pt idx="1">
                  <c:v>0.26974770101391182</c:v>
                </c:pt>
                <c:pt idx="2">
                  <c:v>0.2869449447881588</c:v>
                </c:pt>
                <c:pt idx="3">
                  <c:v>5.9914959412446851E-2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458880"/>
        <c:axId val="188460416"/>
      </c:barChart>
      <c:catAx>
        <c:axId val="188458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lang="en-US" sz="1100">
                <a:latin typeface="Arial Narrow" panose="020B0606020202030204" pitchFamily="34" charset="0"/>
              </a:defRPr>
            </a:pPr>
            <a:endParaRPr lang="fr-FR"/>
          </a:p>
        </c:txPr>
        <c:crossAx val="188460416"/>
        <c:crosses val="autoZero"/>
        <c:auto val="1"/>
        <c:lblAlgn val="ctr"/>
        <c:lblOffset val="100"/>
        <c:noMultiLvlLbl val="0"/>
      </c:catAx>
      <c:valAx>
        <c:axId val="1884604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Arial Narrow" panose="020B0606020202030204" pitchFamily="34" charset="0"/>
              </a:defRPr>
            </a:pPr>
            <a:endParaRPr lang="fr-FR"/>
          </a:p>
        </c:txPr>
        <c:crossAx val="1884588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 sz="1100"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2"/>
              <c:layout>
                <c:manualLayout>
                  <c:x val="7.16901558239158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602818698869909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Feuil1!$A$2:$A$10</c:f>
              <c:strCache>
                <c:ptCount val="8"/>
                <c:pt idx="0">
                  <c:v>Le projet de programme pour le cycle 2 s'inscrit dans la continuité
des acquis des élèves à la maternelle (cycle 1)</c:v>
                </c:pt>
                <c:pt idx="1">
                  <c:v>Les projets de programme permettent
une bonne articulation des cycles 2 et 3</c:v>
                </c:pt>
                <c:pt idx="2">
                  <c:v>Le projet de programme tient compte des spécificités du cycle 2,
telles qu'elles sont présentées dans le volet 1</c:v>
                </c:pt>
                <c:pt idx="3">
                  <c:v>Le projet de programme est bien articulé au socle commun
de connaissances, de compétences et de culture</c:v>
                </c:pt>
                <c:pt idx="6">
                  <c:v>L'articulation des 3 volets du projet de programme aide
à mieux comprendre ce qui est attendu de moi</c:v>
                </c:pt>
                <c:pt idx="7">
                  <c:v>La déclinaison du programme en "Compétences", "Connaissances"
et "Exemples d'activités et ressources possibles" en facilite l'appropriation</c:v>
                </c:pt>
              </c:strCache>
            </c:strRef>
          </c:cat>
          <c:val>
            <c:numRef>
              <c:f>Feuil1!$B$2:$B$10</c:f>
              <c:numCache>
                <c:formatCode>0.0%</c:formatCode>
                <c:ptCount val="9"/>
                <c:pt idx="0">
                  <c:v>0.11215812456906459</c:v>
                </c:pt>
                <c:pt idx="1">
                  <c:v>5.7057402507764865E-2</c:v>
                </c:pt>
                <c:pt idx="2">
                  <c:v>0.11527841693511275</c:v>
                </c:pt>
                <c:pt idx="3">
                  <c:v>0.10435779816513761</c:v>
                </c:pt>
                <c:pt idx="4">
                  <c:v>4.5688766746822401E-2</c:v>
                </c:pt>
                <c:pt idx="5">
                  <c:v>0.33468788802347893</c:v>
                </c:pt>
                <c:pt idx="6">
                  <c:v>6.8223234624145784E-2</c:v>
                </c:pt>
                <c:pt idx="7">
                  <c:v>0.18254414576538072</c:v>
                </c:pt>
                <c:pt idx="8">
                  <c:v>0.39725415783011497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7"/>
              <c:layout>
                <c:manualLayout>
                  <c:x val="8.6028186988699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Feuil1!$A$2:$A$10</c:f>
              <c:strCache>
                <c:ptCount val="8"/>
                <c:pt idx="0">
                  <c:v>Le projet de programme pour le cycle 2 s'inscrit dans la continuité
des acquis des élèves à la maternelle (cycle 1)</c:v>
                </c:pt>
                <c:pt idx="1">
                  <c:v>Les projets de programme permettent
une bonne articulation des cycles 2 et 3</c:v>
                </c:pt>
                <c:pt idx="2">
                  <c:v>Le projet de programme tient compte des spécificités du cycle 2,
telles qu'elles sont présentées dans le volet 1</c:v>
                </c:pt>
                <c:pt idx="3">
                  <c:v>Le projet de programme est bien articulé au socle commun
de connaissances, de compétences et de culture</c:v>
                </c:pt>
                <c:pt idx="6">
                  <c:v>L'articulation des 3 volets du projet de programme aide
à mieux comprendre ce qui est attendu de moi</c:v>
                </c:pt>
                <c:pt idx="7">
                  <c:v>La déclinaison du programme en "Compétences", "Connaissances"
et "Exemples d'activités et ressources possibles" en facilite l'appropriation</c:v>
                </c:pt>
              </c:strCache>
            </c:strRef>
          </c:cat>
          <c:val>
            <c:numRef>
              <c:f>Feuil1!$C$2:$C$10</c:f>
              <c:numCache>
                <c:formatCode>0.0%</c:formatCode>
                <c:ptCount val="9"/>
                <c:pt idx="0">
                  <c:v>0.61146862790163181</c:v>
                </c:pt>
                <c:pt idx="1">
                  <c:v>0.51512711376969977</c:v>
                </c:pt>
                <c:pt idx="2">
                  <c:v>0.660377358490566</c:v>
                </c:pt>
                <c:pt idx="3">
                  <c:v>0.60355504587155961</c:v>
                </c:pt>
                <c:pt idx="4">
                  <c:v>0.36356349478987748</c:v>
                </c:pt>
                <c:pt idx="5">
                  <c:v>0.29958234563720509</c:v>
                </c:pt>
                <c:pt idx="6">
                  <c:v>0.42129840546697039</c:v>
                </c:pt>
                <c:pt idx="7">
                  <c:v>0.57923743111011139</c:v>
                </c:pt>
                <c:pt idx="8">
                  <c:v>0.38821297019756668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-4.30140934943498E-3"/>
                  <c:y val="-1.87929442310516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16845878136200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Feuil1!$A$2:$A$10</c:f>
              <c:strCache>
                <c:ptCount val="8"/>
                <c:pt idx="0">
                  <c:v>Le projet de programme pour le cycle 2 s'inscrit dans la continuité
des acquis des élèves à la maternelle (cycle 1)</c:v>
                </c:pt>
                <c:pt idx="1">
                  <c:v>Les projets de programme permettent
une bonne articulation des cycles 2 et 3</c:v>
                </c:pt>
                <c:pt idx="2">
                  <c:v>Le projet de programme tient compte des spécificités du cycle 2,
telles qu'elles sont présentées dans le volet 1</c:v>
                </c:pt>
                <c:pt idx="3">
                  <c:v>Le projet de programme est bien articulé au socle commun
de connaissances, de compétences et de culture</c:v>
                </c:pt>
                <c:pt idx="6">
                  <c:v>L'articulation des 3 volets du projet de programme aide
à mieux comprendre ce qui est attendu de moi</c:v>
                </c:pt>
                <c:pt idx="7">
                  <c:v>La déclinaison du programme en "Compétences", "Connaissances"
et "Exemples d'activités et ressources possibles" en facilite l'appropriation</c:v>
                </c:pt>
              </c:strCache>
            </c:strRef>
          </c:cat>
          <c:val>
            <c:numRef>
              <c:f>Feuil1!$D$2:$D$10</c:f>
              <c:numCache>
                <c:formatCode>0.0%</c:formatCode>
                <c:ptCount val="9"/>
                <c:pt idx="0">
                  <c:v>9.6000000000000002E-2</c:v>
                </c:pt>
                <c:pt idx="1">
                  <c:v>0.16427010238122627</c:v>
                </c:pt>
                <c:pt idx="2">
                  <c:v>0.11527841693511275</c:v>
                </c:pt>
                <c:pt idx="3">
                  <c:v>0.13532110091743119</c:v>
                </c:pt>
                <c:pt idx="4">
                  <c:v>0.26840719111416467</c:v>
                </c:pt>
                <c:pt idx="5">
                  <c:v>0.2528502088271814</c:v>
                </c:pt>
                <c:pt idx="6">
                  <c:v>0.30068337129840544</c:v>
                </c:pt>
                <c:pt idx="7">
                  <c:v>0.15093915195141153</c:v>
                </c:pt>
                <c:pt idx="8">
                  <c:v>0.154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-2.867157734315468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602150537634408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9033386955661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Feuil1!$A$2:$A$10</c:f>
              <c:strCache>
                <c:ptCount val="8"/>
                <c:pt idx="0">
                  <c:v>Le projet de programme pour le cycle 2 s'inscrit dans la continuité
des acquis des élèves à la maternelle (cycle 1)</c:v>
                </c:pt>
                <c:pt idx="1">
                  <c:v>Les projets de programme permettent
une bonne articulation des cycles 2 et 3</c:v>
                </c:pt>
                <c:pt idx="2">
                  <c:v>Le projet de programme tient compte des spécificités du cycle 2,
telles qu'elles sont présentées dans le volet 1</c:v>
                </c:pt>
                <c:pt idx="3">
                  <c:v>Le projet de programme est bien articulé au socle commun
de connaissances, de compétences et de culture</c:v>
                </c:pt>
                <c:pt idx="6">
                  <c:v>L'articulation des 3 volets du projet de programme aide
à mieux comprendre ce qui est attendu de moi</c:v>
                </c:pt>
                <c:pt idx="7">
                  <c:v>La déclinaison du programme en "Compétences", "Connaissances"
et "Exemples d'activités et ressources possibles" en facilite l'appropriation</c:v>
                </c:pt>
              </c:strCache>
            </c:strRef>
          </c:cat>
          <c:val>
            <c:numRef>
              <c:f>Feuil1!$E$2:$E$10</c:f>
              <c:numCache>
                <c:formatCode>0.0%</c:formatCode>
                <c:ptCount val="9"/>
                <c:pt idx="0">
                  <c:v>2.7464950586072168E-2</c:v>
                </c:pt>
                <c:pt idx="1">
                  <c:v>4.9235016680087423E-2</c:v>
                </c:pt>
                <c:pt idx="2">
                  <c:v>3.0602853198343303E-2</c:v>
                </c:pt>
                <c:pt idx="3">
                  <c:v>4.4036697247706424E-2</c:v>
                </c:pt>
                <c:pt idx="4">
                  <c:v>0.12767662887896486</c:v>
                </c:pt>
                <c:pt idx="5">
                  <c:v>7.5999999999999998E-2</c:v>
                </c:pt>
                <c:pt idx="6">
                  <c:v>0.14362186788154899</c:v>
                </c:pt>
                <c:pt idx="7">
                  <c:v>6.9958384883590144E-2</c:v>
                </c:pt>
                <c:pt idx="8">
                  <c:v>3.8843620939837037E-2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NSP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Feuil1!$A$2:$A$10</c:f>
              <c:strCache>
                <c:ptCount val="8"/>
                <c:pt idx="0">
                  <c:v>Le projet de programme pour le cycle 2 s'inscrit dans la continuité
des acquis des élèves à la maternelle (cycle 1)</c:v>
                </c:pt>
                <c:pt idx="1">
                  <c:v>Les projets de programme permettent
une bonne articulation des cycles 2 et 3</c:v>
                </c:pt>
                <c:pt idx="2">
                  <c:v>Le projet de programme tient compte des spécificités du cycle 2,
telles qu'elles sont présentées dans le volet 1</c:v>
                </c:pt>
                <c:pt idx="3">
                  <c:v>Le projet de programme est bien articulé au socle commun
de connaissances, de compétences et de culture</c:v>
                </c:pt>
                <c:pt idx="6">
                  <c:v>L'articulation des 3 volets du projet de programme aide
à mieux comprendre ce qui est attendu de moi</c:v>
                </c:pt>
                <c:pt idx="7">
                  <c:v>La déclinaison du programme en "Compétences", "Connaissances"
et "Exemples d'activités et ressources possibles" en facilite l'appropriation</c:v>
                </c:pt>
              </c:strCache>
            </c:strRef>
          </c:cat>
          <c:val>
            <c:numRef>
              <c:f>Feuil1!$F$2:$F$10</c:f>
              <c:numCache>
                <c:formatCode>0.0%</c:formatCode>
                <c:ptCount val="9"/>
                <c:pt idx="0">
                  <c:v>0.15352792461503104</c:v>
                </c:pt>
                <c:pt idx="1">
                  <c:v>0.21431036466122166</c:v>
                </c:pt>
                <c:pt idx="2">
                  <c:v>7.9000000000000001E-2</c:v>
                </c:pt>
                <c:pt idx="3">
                  <c:v>0.11272935779816513</c:v>
                </c:pt>
                <c:pt idx="4">
                  <c:v>0.19466391847017062</c:v>
                </c:pt>
                <c:pt idx="5">
                  <c:v>3.6347217518907328E-2</c:v>
                </c:pt>
                <c:pt idx="6">
                  <c:v>6.6173120728929391E-2</c:v>
                </c:pt>
                <c:pt idx="7">
                  <c:v>1.7320886289506243E-2</c:v>
                </c:pt>
                <c:pt idx="8">
                  <c:v>2.2323920080366114E-2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636416"/>
        <c:axId val="110658688"/>
      </c:barChart>
      <c:catAx>
        <c:axId val="110636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lang="en-US" sz="1100">
                <a:latin typeface="Arial Narrow" panose="020B0606020202030204" pitchFamily="34" charset="0"/>
              </a:defRPr>
            </a:pPr>
            <a:endParaRPr lang="fr-FR"/>
          </a:p>
        </c:txPr>
        <c:crossAx val="110658688"/>
        <c:crosses val="autoZero"/>
        <c:auto val="1"/>
        <c:lblAlgn val="ctr"/>
        <c:lblOffset val="100"/>
        <c:noMultiLvlLbl val="0"/>
      </c:catAx>
      <c:valAx>
        <c:axId val="1106586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Arial Narrow" panose="020B0606020202030204" pitchFamily="34" charset="0"/>
              </a:defRPr>
            </a:pPr>
            <a:endParaRPr lang="fr-FR"/>
          </a:p>
        </c:txPr>
        <c:crossAx val="1106364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 sz="1100"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fr-FR" sz="1600" dirty="0" smtClean="0">
                <a:latin typeface="Arial Narrow" panose="020B0606020202030204" pitchFamily="34" charset="0"/>
              </a:rPr>
              <a:t>% </a:t>
            </a:r>
            <a:r>
              <a:rPr lang="fr-FR" sz="1600" dirty="0">
                <a:latin typeface="Arial Narrow" panose="020B0606020202030204" pitchFamily="34" charset="0"/>
              </a:rPr>
              <a:t>de "tout à fait" + "plutôt d'accord"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689406329562126"/>
          <c:y val="0.17264391084387751"/>
          <c:w val="0.60436740910598163"/>
          <c:h val="0.77968805419592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Repères de progressivité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Pt>
            <c:idx val="6"/>
            <c:invertIfNegative val="0"/>
            <c:bubble3D val="0"/>
          </c:dPt>
          <c:dPt>
            <c:idx val="10"/>
            <c:invertIfNegative val="0"/>
            <c:bubble3D val="0"/>
          </c:dPt>
          <c:dLbls>
            <c:dLbl>
              <c:idx val="19"/>
              <c:layout>
                <c:manualLayout>
                  <c:x val="-8.5451826532792104E-3"/>
                  <c:y val="8.7174457883839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0">
                    <a:solidFill>
                      <a:srgbClr val="000000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Questionner l'espace et le temps</c:v>
                </c:pt>
                <c:pt idx="1">
                  <c:v>Questionner le monde du vivant,
de la matière et des objets</c:v>
                </c:pt>
                <c:pt idx="2">
                  <c:v>Mathématiques</c:v>
                </c:pt>
                <c:pt idx="3">
                  <c:v>Enseignements artistiques</c:v>
                </c:pt>
                <c:pt idx="4">
                  <c:v>Education physique et sportive</c:v>
                </c:pt>
                <c:pt idx="6">
                  <c:v>Français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0.65500000000000003</c:v>
                </c:pt>
                <c:pt idx="1">
                  <c:v>0.69499999999999995</c:v>
                </c:pt>
                <c:pt idx="2">
                  <c:v>0.69199999999999995</c:v>
                </c:pt>
                <c:pt idx="3">
                  <c:v>0.59299999999999997</c:v>
                </c:pt>
                <c:pt idx="4">
                  <c:v>0.69599999999999995</c:v>
                </c:pt>
                <c:pt idx="5">
                  <c:v>0.52100000000000002</c:v>
                </c:pt>
                <c:pt idx="6">
                  <c:v>0.53600000000000003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Attendus de fin de cycle permettant l'évaluation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Feuil1!$A$2:$A$8</c:f>
              <c:strCache>
                <c:ptCount val="7"/>
                <c:pt idx="0">
                  <c:v>Questionner l'espace et le temps</c:v>
                </c:pt>
                <c:pt idx="1">
                  <c:v>Questionner le monde du vivant,
de la matière et des objets</c:v>
                </c:pt>
                <c:pt idx="2">
                  <c:v>Mathématiques</c:v>
                </c:pt>
                <c:pt idx="3">
                  <c:v>Enseignements artistiques</c:v>
                </c:pt>
                <c:pt idx="4">
                  <c:v>Education physique et sportive</c:v>
                </c:pt>
                <c:pt idx="6">
                  <c:v>Français</c:v>
                </c:pt>
              </c:strCache>
            </c:strRef>
          </c:cat>
          <c:val>
            <c:numRef>
              <c:f>Feuil1!$C$2:$C$8</c:f>
              <c:numCache>
                <c:formatCode>0.0%</c:formatCode>
                <c:ptCount val="7"/>
                <c:pt idx="0">
                  <c:v>0.70199999999999996</c:v>
                </c:pt>
                <c:pt idx="1">
                  <c:v>0.68500000000000005</c:v>
                </c:pt>
                <c:pt idx="2">
                  <c:v>0.77800000000000002</c:v>
                </c:pt>
                <c:pt idx="3">
                  <c:v>0.59599999999999997</c:v>
                </c:pt>
                <c:pt idx="4">
                  <c:v>0.75700000000000001</c:v>
                </c:pt>
                <c:pt idx="5">
                  <c:v>0.52300000000000002</c:v>
                </c:pt>
                <c:pt idx="6">
                  <c:v>0.65100000000000002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Opérationnel</c:v>
                </c:pt>
              </c:strCache>
            </c:strRef>
          </c:tx>
          <c:spPr>
            <a:gradFill flip="none" rotWithShape="1">
              <a:gsLst>
                <a:gs pos="0">
                  <a:srgbClr val="66FF33">
                    <a:shade val="30000"/>
                    <a:satMod val="115000"/>
                  </a:srgbClr>
                </a:gs>
                <a:gs pos="50000">
                  <a:srgbClr val="66FF33">
                    <a:shade val="67500"/>
                    <a:satMod val="115000"/>
                  </a:srgbClr>
                </a:gs>
                <a:gs pos="100000">
                  <a:srgbClr val="66FF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Feuil1!$A$2:$A$8</c:f>
              <c:strCache>
                <c:ptCount val="7"/>
                <c:pt idx="0">
                  <c:v>Questionner l'espace et le temps</c:v>
                </c:pt>
                <c:pt idx="1">
                  <c:v>Questionner le monde du vivant,
de la matière et des objets</c:v>
                </c:pt>
                <c:pt idx="2">
                  <c:v>Mathématiques</c:v>
                </c:pt>
                <c:pt idx="3">
                  <c:v>Enseignements artistiques</c:v>
                </c:pt>
                <c:pt idx="4">
                  <c:v>Education physique et sportive</c:v>
                </c:pt>
                <c:pt idx="6">
                  <c:v>Français</c:v>
                </c:pt>
              </c:strCache>
            </c:strRef>
          </c:cat>
          <c:val>
            <c:numRef>
              <c:f>Feuil1!$D$2:$D$8</c:f>
              <c:numCache>
                <c:formatCode>0.0%</c:formatCode>
                <c:ptCount val="7"/>
                <c:pt idx="0">
                  <c:v>0.74299999999999999</c:v>
                </c:pt>
                <c:pt idx="1">
                  <c:v>0.72</c:v>
                </c:pt>
                <c:pt idx="2">
                  <c:v>0.80600000000000005</c:v>
                </c:pt>
                <c:pt idx="3">
                  <c:v>0.71099999999999997</c:v>
                </c:pt>
                <c:pt idx="4">
                  <c:v>0.76</c:v>
                </c:pt>
                <c:pt idx="5">
                  <c:v>0.498</c:v>
                </c:pt>
                <c:pt idx="6">
                  <c:v>0.69699999999999995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Adapté aux élèves</c:v>
                </c:pt>
              </c:strCache>
            </c:strRef>
          </c:tx>
          <c:spPr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Feuil1!$A$2:$A$8</c:f>
              <c:strCache>
                <c:ptCount val="7"/>
                <c:pt idx="0">
                  <c:v>Questionner l'espace et le temps</c:v>
                </c:pt>
                <c:pt idx="1">
                  <c:v>Questionner le monde du vivant,
de la matière et des objets</c:v>
                </c:pt>
                <c:pt idx="2">
                  <c:v>Mathématiques</c:v>
                </c:pt>
                <c:pt idx="3">
                  <c:v>Enseignements artistiques</c:v>
                </c:pt>
                <c:pt idx="4">
                  <c:v>Education physique et sportive</c:v>
                </c:pt>
                <c:pt idx="6">
                  <c:v>Français</c:v>
                </c:pt>
              </c:strCache>
            </c:strRef>
          </c:cat>
          <c:val>
            <c:numRef>
              <c:f>Feuil1!$E$2:$E$8</c:f>
              <c:numCache>
                <c:formatCode>0.0%</c:formatCode>
                <c:ptCount val="7"/>
                <c:pt idx="0">
                  <c:v>0.76900000000000002</c:v>
                </c:pt>
                <c:pt idx="1">
                  <c:v>0.77500000000000002</c:v>
                </c:pt>
                <c:pt idx="2">
                  <c:v>0.82599999999999996</c:v>
                </c:pt>
                <c:pt idx="3">
                  <c:v>0.77700000000000002</c:v>
                </c:pt>
                <c:pt idx="4">
                  <c:v>0.85499999999999998</c:v>
                </c:pt>
                <c:pt idx="5">
                  <c:v>0.55300000000000005</c:v>
                </c:pt>
                <c:pt idx="6">
                  <c:v>0.81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171392"/>
        <c:axId val="104172928"/>
      </c:barChart>
      <c:catAx>
        <c:axId val="104171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r">
              <a:defRPr lang="en-US" sz="1100">
                <a:latin typeface="Arial Narrow" panose="020B0606020202030204" pitchFamily="34" charset="0"/>
              </a:defRPr>
            </a:pPr>
            <a:endParaRPr lang="fr-FR"/>
          </a:p>
        </c:txPr>
        <c:crossAx val="104172928"/>
        <c:crosses val="autoZero"/>
        <c:auto val="1"/>
        <c:lblAlgn val="ctr"/>
        <c:lblOffset val="100"/>
        <c:noMultiLvlLbl val="0"/>
      </c:catAx>
      <c:valAx>
        <c:axId val="104172928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Arial Narrow" panose="020B0606020202030204" pitchFamily="34" charset="0"/>
              </a:defRPr>
            </a:pPr>
            <a:endParaRPr lang="fr-FR"/>
          </a:p>
        </c:txPr>
        <c:crossAx val="104171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031316213952912"/>
          <c:y val="0.11247079594564412"/>
          <c:w val="0.71595721840979731"/>
          <c:h val="3.8765162800595873E-2"/>
        </c:manualLayout>
      </c:layout>
      <c:overlay val="0"/>
      <c:txPr>
        <a:bodyPr/>
        <a:lstStyle/>
        <a:p>
          <a:pPr>
            <a:defRPr sz="1100"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</c:f>
              <c:strCache>
                <c:ptCount val="1"/>
                <c:pt idx="0">
                  <c:v>Vous êtes</c:v>
                </c:pt>
              </c:strCache>
            </c:strRef>
          </c:tx>
          <c:dLbls>
            <c:dLbl>
              <c:idx val="0"/>
              <c:layout>
                <c:manualLayout>
                  <c:x val="-0.16789365906918299"/>
                  <c:y val="0.15449264494112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642686709615799"/>
                  <c:y val="-0.26545646910415299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960553428089303E-2"/>
                  <c:y val="5.96509675421006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2571126696594597E-2"/>
                  <c:y val="0.13902066589502399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>
                        <a:latin typeface="Arial Narrow" panose="020B0606020202030204" pitchFamily="34" charset="0"/>
                      </a:rPr>
                      <a:t>Personnel de direction</a:t>
                    </a:r>
                  </a:p>
                  <a:p>
                    <a:r>
                      <a:rPr lang="en-US" sz="1100">
                        <a:latin typeface="Arial Narrow" panose="020B0606020202030204" pitchFamily="34" charset="0"/>
                      </a:rPr>
                      <a:t>de collège
2,8%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Feuil1!$A$3:$A$6</c:f>
              <c:strCache>
                <c:ptCount val="4"/>
                <c:pt idx="0">
                  <c:v>Directeur d'école</c:v>
                </c:pt>
                <c:pt idx="1">
                  <c:v>Professeur des écoles</c:v>
                </c:pt>
                <c:pt idx="2">
                  <c:v>Conseiller pédagogique ou PEMF</c:v>
                </c:pt>
                <c:pt idx="3">
                  <c:v>Autre</c:v>
                </c:pt>
              </c:strCache>
            </c:strRef>
          </c:cat>
          <c:val>
            <c:numRef>
              <c:f>Feuil1!$B$3:$B$6</c:f>
              <c:numCache>
                <c:formatCode>0.0%</c:formatCode>
                <c:ptCount val="4"/>
                <c:pt idx="0">
                  <c:v>0.26968106580541001</c:v>
                </c:pt>
                <c:pt idx="1">
                  <c:v>0.61061768268066197</c:v>
                </c:pt>
                <c:pt idx="2">
                  <c:v>4.0775131207105401E-2</c:v>
                </c:pt>
                <c:pt idx="3">
                  <c:v>7.8926120306822806E-2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</c:f>
              <c:strCache>
                <c:ptCount val="1"/>
                <c:pt idx="0">
                  <c:v>Vous êtes</c:v>
                </c:pt>
              </c:strCache>
            </c:strRef>
          </c:tx>
          <c:dLbls>
            <c:dLbl>
              <c:idx val="0"/>
              <c:layout>
                <c:manualLayout>
                  <c:x val="-0.15098112782716"/>
                  <c:y val="-0.27630194663167101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0720019088523025"/>
                  <c:y val="0.193227530496511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7.423288410192249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1562658076831306"/>
                  <c:y val="-2.7633851468048358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10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Personnel de direction
1,8%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832723629753501E-2"/>
                  <c:y val="0.14793882851870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>
                        <a:latin typeface="Arial Narrow" panose="020B0606020202030204" pitchFamily="34" charset="0"/>
                      </a:rPr>
                      <a:t>Personnel de direction</a:t>
                    </a:r>
                  </a:p>
                  <a:p>
                    <a:r>
                      <a:rPr lang="en-US" sz="1100">
                        <a:latin typeface="Arial Narrow" panose="020B0606020202030204" pitchFamily="34" charset="0"/>
                      </a:rPr>
                      <a:t>de collège
2,8%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Feuil1!$A$3:$A$7</c:f>
              <c:strCache>
                <c:ptCount val="5"/>
                <c:pt idx="0">
                  <c:v>Enseignant en collège</c:v>
                </c:pt>
                <c:pt idx="1">
                  <c:v>Enseignant en SEGPA / ULIS</c:v>
                </c:pt>
                <c:pt idx="2">
                  <c:v>Conseiller principal d'éducation</c:v>
                </c:pt>
                <c:pt idx="3">
                  <c:v>Personnel de direction</c:v>
                </c:pt>
                <c:pt idx="4">
                  <c:v>Autre</c:v>
                </c:pt>
              </c:strCache>
            </c:strRef>
          </c:cat>
          <c:val>
            <c:numRef>
              <c:f>Feuil1!$B$3:$B$7</c:f>
              <c:numCache>
                <c:formatCode>0.0%</c:formatCode>
                <c:ptCount val="5"/>
                <c:pt idx="0">
                  <c:v>0.89376122815613301</c:v>
                </c:pt>
                <c:pt idx="1">
                  <c:v>7.0000000000000001E-3</c:v>
                </c:pt>
                <c:pt idx="2">
                  <c:v>4.6954107463661604E-3</c:v>
                </c:pt>
                <c:pt idx="3">
                  <c:v>1.78017311775274E-2</c:v>
                </c:pt>
                <c:pt idx="4">
                  <c:v>7.7331373509717499E-2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</c:f>
              <c:strCache>
                <c:ptCount val="1"/>
                <c:pt idx="0">
                  <c:v>Colonne2</c:v>
                </c:pt>
              </c:strCache>
            </c:strRef>
          </c:tx>
          <c:dLbls>
            <c:dLbl>
              <c:idx val="0"/>
              <c:layout>
                <c:manualLayout>
                  <c:x val="0.15841409080063301"/>
                  <c:y val="1.510859301227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803431595843899"/>
                  <c:y val="0.1076171994081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258085507906601E-2"/>
                  <c:y val="2.2316403084175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 lang="en-US"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7076333623749407"/>
                  <c:y val="4.77994175544878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3464366532373592"/>
                  <c:y val="1.93235095964526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9980781327953795E-2"/>
                  <c:y val="9.4428706326723296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Feuil1!$A$3:$A$13</c:f>
              <c:strCache>
                <c:ptCount val="11"/>
                <c:pt idx="0">
                  <c:v>Arts plastiques</c:v>
                </c:pt>
                <c:pt idx="1">
                  <c:v>Education musicale</c:v>
                </c:pt>
                <c:pt idx="2">
                  <c:v>EPS</c:v>
                </c:pt>
                <c:pt idx="3">
                  <c:v>Français, LCA</c:v>
                </c:pt>
                <c:pt idx="4">
                  <c:v>Histoire-géographie</c:v>
                </c:pt>
                <c:pt idx="5">
                  <c:v>Langues vivantes</c:v>
                </c:pt>
                <c:pt idx="6">
                  <c:v>Mathématiques</c:v>
                </c:pt>
                <c:pt idx="7">
                  <c:v>Physique-chimie</c:v>
                </c:pt>
                <c:pt idx="8">
                  <c:v>SVT</c:v>
                </c:pt>
                <c:pt idx="9">
                  <c:v>Technologie</c:v>
                </c:pt>
                <c:pt idx="10">
                  <c:v>Documentation</c:v>
                </c:pt>
              </c:strCache>
            </c:strRef>
          </c:cat>
          <c:val>
            <c:numRef>
              <c:f>Feuil1!$B$3:$B$13</c:f>
              <c:numCache>
                <c:formatCode>0.0%</c:formatCode>
                <c:ptCount val="11"/>
                <c:pt idx="0">
                  <c:v>2.5410623981276383E-2</c:v>
                </c:pt>
                <c:pt idx="1">
                  <c:v>2.0813307142558617E-2</c:v>
                </c:pt>
                <c:pt idx="2">
                  <c:v>0.11489112717850128</c:v>
                </c:pt>
                <c:pt idx="3">
                  <c:v>0.177748986500606</c:v>
                </c:pt>
                <c:pt idx="4">
                  <c:v>0.15192042462490074</c:v>
                </c:pt>
                <c:pt idx="5">
                  <c:v>0.12726208885359636</c:v>
                </c:pt>
                <c:pt idx="6">
                  <c:v>0.14623646926066786</c:v>
                </c:pt>
                <c:pt idx="7">
                  <c:v>6.0977138797174743E-2</c:v>
                </c:pt>
                <c:pt idx="8">
                  <c:v>6.5490868057006726E-2</c:v>
                </c:pt>
                <c:pt idx="9">
                  <c:v>5.0277928699795207E-2</c:v>
                </c:pt>
                <c:pt idx="10">
                  <c:v>3.5859071341998582E-2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2"/>
              <c:layout>
                <c:manualLayout>
                  <c:x val="7.16901558239158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602818698869909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6"/>
                <c:pt idx="2">
                  <c:v>L'articulation des 3 volets du projet de programme aide
à mieux comprendre ce qui attendu de moi (2nd degré)</c:v>
                </c:pt>
                <c:pt idx="3">
                  <c:v>L'articulation des 3 volets du projet de programme aide
à mieux comprendre ce qui est attendu de moi (1er degré)</c:v>
                </c:pt>
                <c:pt idx="4">
                  <c:v>La déclinaison du programme en "Compétences", "Connaissances"
et "Démarches, méthodes, outils" en facilite l'appropriation (2nd degré)</c:v>
                </c:pt>
                <c:pt idx="5">
                  <c:v>La déclinaison du programme en "Compétences", "Connaissances"
et "Démarches, méthodes, outils" en facilite l'appropriation (1er degré)</c:v>
                </c:pt>
              </c:strCache>
            </c:strRef>
          </c:cat>
          <c:val>
            <c:numRef>
              <c:f>Feuil1!$B$2:$B$9</c:f>
              <c:numCache>
                <c:formatCode>0.0%</c:formatCode>
                <c:ptCount val="8"/>
                <c:pt idx="0">
                  <c:v>4.3248288736776601E-2</c:v>
                </c:pt>
                <c:pt idx="1">
                  <c:v>0.3477657935285054</c:v>
                </c:pt>
                <c:pt idx="2">
                  <c:v>5.6713523994183231E-2</c:v>
                </c:pt>
                <c:pt idx="3">
                  <c:v>6.3306890651734324E-2</c:v>
                </c:pt>
                <c:pt idx="4">
                  <c:v>7.4800163370091599E-2</c:v>
                </c:pt>
                <c:pt idx="5">
                  <c:v>0.11318139821373575</c:v>
                </c:pt>
                <c:pt idx="6">
                  <c:v>0.47384113411341133</c:v>
                </c:pt>
                <c:pt idx="7">
                  <c:v>0.43929931454683929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d’accord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7"/>
              <c:layout>
                <c:manualLayout>
                  <c:x val="8.6028186988699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6"/>
                <c:pt idx="2">
                  <c:v>L'articulation des 3 volets du projet de programme aide
à mieux comprendre ce qui attendu de moi (2nd degré)</c:v>
                </c:pt>
                <c:pt idx="3">
                  <c:v>L'articulation des 3 volets du projet de programme aide
à mieux comprendre ce qui est attendu de moi (1er degré)</c:v>
                </c:pt>
                <c:pt idx="4">
                  <c:v>La déclinaison du programme en "Compétences", "Connaissances"
et "Démarches, méthodes, outils" en facilite l'appropriation (2nd degré)</c:v>
                </c:pt>
                <c:pt idx="5">
                  <c:v>La déclinaison du programme en "Compétences", "Connaissances"
et "Démarches, méthodes, outils" en facilite l'appropriation (1er degré)</c:v>
                </c:pt>
              </c:strCache>
            </c:strRef>
          </c:cat>
          <c:val>
            <c:numRef>
              <c:f>Feuil1!$C$2:$C$9</c:f>
              <c:numCache>
                <c:formatCode>0.0%</c:formatCode>
                <c:ptCount val="8"/>
                <c:pt idx="0">
                  <c:v>0.33820784069695087</c:v>
                </c:pt>
                <c:pt idx="1">
                  <c:v>0.28274268104776579</c:v>
                </c:pt>
                <c:pt idx="2">
                  <c:v>0.3118637905962191</c:v>
                </c:pt>
                <c:pt idx="3">
                  <c:v>0.41997200186654221</c:v>
                </c:pt>
                <c:pt idx="4">
                  <c:v>0.38345294357897192</c:v>
                </c:pt>
                <c:pt idx="5">
                  <c:v>0.53110563597166616</c:v>
                </c:pt>
                <c:pt idx="6">
                  <c:v>0.29697344734473446</c:v>
                </c:pt>
                <c:pt idx="7">
                  <c:v>0.37044935262757045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-4.30140934943498E-3"/>
                  <c:y val="-1.87929442310516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6"/>
                <c:pt idx="2">
                  <c:v>L'articulation des 3 volets du projet de programme aide
à mieux comprendre ce qui attendu de moi (2nd degré)</c:v>
                </c:pt>
                <c:pt idx="3">
                  <c:v>L'articulation des 3 volets du projet de programme aide
à mieux comprendre ce qui est attendu de moi (1er degré)</c:v>
                </c:pt>
                <c:pt idx="4">
                  <c:v>La déclinaison du programme en "Compétences", "Connaissances"
et "Démarches, méthodes, outils" en facilite l'appropriation (2nd degré)</c:v>
                </c:pt>
                <c:pt idx="5">
                  <c:v>La déclinaison du programme en "Compétences", "Connaissances"
et "Démarches, méthodes, outils" en facilite l'appropriation (1er degré)</c:v>
                </c:pt>
              </c:strCache>
            </c:strRef>
          </c:cat>
          <c:val>
            <c:numRef>
              <c:f>Feuil1!$D$2:$D$9</c:f>
              <c:numCache>
                <c:formatCode>0.0%</c:formatCode>
                <c:ptCount val="8"/>
                <c:pt idx="0">
                  <c:v>0.27769135034225262</c:v>
                </c:pt>
                <c:pt idx="1">
                  <c:v>0.24083204930662558</c:v>
                </c:pt>
                <c:pt idx="2">
                  <c:v>0.2718128938439166</c:v>
                </c:pt>
                <c:pt idx="3">
                  <c:v>0.31186809768237672</c:v>
                </c:pt>
                <c:pt idx="4">
                  <c:v>0.22807631717136356</c:v>
                </c:pt>
                <c:pt idx="5">
                  <c:v>0.20295657530027719</c:v>
                </c:pt>
                <c:pt idx="6">
                  <c:v>0.12252475247524752</c:v>
                </c:pt>
                <c:pt idx="7">
                  <c:v>0.13500000000000001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d’accord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layout>
                <c:manualLayout>
                  <c:x val="2.86760623295665E-3"/>
                  <c:y val="-4.37557330044825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3184421534935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6"/>
                <c:pt idx="2">
                  <c:v>L'articulation des 3 volets du projet de programme aide
à mieux comprendre ce qui attendu de moi (2nd degré)</c:v>
                </c:pt>
                <c:pt idx="3">
                  <c:v>L'articulation des 3 volets du projet de programme aide
à mieux comprendre ce qui est attendu de moi (1er degré)</c:v>
                </c:pt>
                <c:pt idx="4">
                  <c:v>La déclinaison du programme en "Compétences", "Connaissances"
et "Démarches, méthodes, outils" en facilite l'appropriation (2nd degré)</c:v>
                </c:pt>
                <c:pt idx="5">
                  <c:v>La déclinaison du programme en "Compétences", "Connaissances"
et "Démarches, méthodes, outils" en facilite l'appropriation (1er degré)</c:v>
                </c:pt>
              </c:strCache>
            </c:strRef>
          </c:cat>
          <c:val>
            <c:numRef>
              <c:f>Feuil1!$E$2:$E$9</c:f>
              <c:numCache>
                <c:formatCode>0.0%</c:formatCode>
                <c:ptCount val="8"/>
                <c:pt idx="0">
                  <c:v>0.15510267579340387</c:v>
                </c:pt>
                <c:pt idx="1">
                  <c:v>7.796610169491526E-2</c:v>
                </c:pt>
                <c:pt idx="2">
                  <c:v>0.27096461463887545</c:v>
                </c:pt>
                <c:pt idx="3">
                  <c:v>0.15087883030020222</c:v>
                </c:pt>
                <c:pt idx="4">
                  <c:v>0.20899702433047435</c:v>
                </c:pt>
                <c:pt idx="5">
                  <c:v>0.12195873113643363</c:v>
                </c:pt>
                <c:pt idx="6">
                  <c:v>4.174167416741674E-2</c:v>
                </c:pt>
                <c:pt idx="7">
                  <c:v>3.3358720487433359E-2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NSP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6"/>
                <c:pt idx="2">
                  <c:v>L'articulation des 3 volets du projet de programme aide
à mieux comprendre ce qui attendu de moi (2nd degré)</c:v>
                </c:pt>
                <c:pt idx="3">
                  <c:v>L'articulation des 3 volets du projet de programme aide
à mieux comprendre ce qui est attendu de moi (1er degré)</c:v>
                </c:pt>
                <c:pt idx="4">
                  <c:v>La déclinaison du programme en "Compétences", "Connaissances"
et "Démarches, méthodes, outils" en facilite l'appropriation (2nd degré)</c:v>
                </c:pt>
                <c:pt idx="5">
                  <c:v>La déclinaison du programme en "Compétences", "Connaissances"
et "Démarches, méthodes, outils" en facilite l'appropriation (1er degré)</c:v>
                </c:pt>
              </c:strCache>
            </c:strRef>
          </c:cat>
          <c:val>
            <c:numRef>
              <c:f>Feuil1!$F$2:$F$9</c:f>
              <c:numCache>
                <c:formatCode>0.0%</c:formatCode>
                <c:ptCount val="8"/>
                <c:pt idx="0">
                  <c:v>0.18574984443061607</c:v>
                </c:pt>
                <c:pt idx="1">
                  <c:v>5.0693374422187978E-2</c:v>
                </c:pt>
                <c:pt idx="2">
                  <c:v>8.8645176926805624E-2</c:v>
                </c:pt>
                <c:pt idx="3">
                  <c:v>5.3974179499144501E-2</c:v>
                </c:pt>
                <c:pt idx="4">
                  <c:v>0.10467355154909855</c:v>
                </c:pt>
                <c:pt idx="5">
                  <c:v>3.0797659377887282E-2</c:v>
                </c:pt>
                <c:pt idx="6">
                  <c:v>6.4918991899189912E-2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1213952"/>
        <c:axId val="4404352"/>
      </c:barChart>
      <c:catAx>
        <c:axId val="111213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lang="en-US" sz="1100">
                <a:latin typeface="Arial Narrow" panose="020B0606020202030204" pitchFamily="34" charset="0"/>
              </a:defRPr>
            </a:pPr>
            <a:endParaRPr lang="fr-FR"/>
          </a:p>
        </c:txPr>
        <c:crossAx val="4404352"/>
        <c:crosses val="autoZero"/>
        <c:auto val="1"/>
        <c:lblAlgn val="ctr"/>
        <c:lblOffset val="100"/>
        <c:noMultiLvlLbl val="0"/>
      </c:catAx>
      <c:valAx>
        <c:axId val="44043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Arial Narrow" panose="020B0606020202030204" pitchFamily="34" charset="0"/>
              </a:defRPr>
            </a:pPr>
            <a:endParaRPr lang="fr-FR"/>
          </a:p>
        </c:txPr>
        <c:crossAx val="1112139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 sz="1100"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89406329562126"/>
          <c:y val="0.20638912850583108"/>
          <c:w val="0.60436740910598163"/>
          <c:h val="0.740482062246307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Repères de progressivité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Pt>
            <c:idx val="6"/>
            <c:invertIfNegative val="0"/>
            <c:bubble3D val="0"/>
          </c:dPt>
          <c:dPt>
            <c:idx val="10"/>
            <c:invertIfNegative val="0"/>
            <c:bubble3D val="0"/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800" b="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8.5451826532792104E-3"/>
                  <c:y val="8.7174457883839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 b="0">
                    <a:solidFill>
                      <a:srgbClr val="000000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Sciences et technologie</c:v>
                </c:pt>
                <c:pt idx="1">
                  <c:v>Histoire-géographie</c:v>
                </c:pt>
                <c:pt idx="2">
                  <c:v>Mathématiques</c:v>
                </c:pt>
                <c:pt idx="3">
                  <c:v>Enseignements artistiques</c:v>
                </c:pt>
                <c:pt idx="4">
                  <c:v>Education physique et sportive</c:v>
                </c:pt>
                <c:pt idx="5">
                  <c:v>Langues vivantes</c:v>
                </c:pt>
                <c:pt idx="6">
                  <c:v>Français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0.65800000000000003</c:v>
                </c:pt>
                <c:pt idx="1">
                  <c:v>0.65400000000000003</c:v>
                </c:pt>
                <c:pt idx="2">
                  <c:v>0.61199999999999999</c:v>
                </c:pt>
                <c:pt idx="3">
                  <c:v>0.53700000000000003</c:v>
                </c:pt>
                <c:pt idx="4">
                  <c:v>0.63100000000000001</c:v>
                </c:pt>
                <c:pt idx="5">
                  <c:v>0.51500000000000001</c:v>
                </c:pt>
                <c:pt idx="6">
                  <c:v>0.39100000000000001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Attendus de fin de cycle permettant l'évaluation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Feuil1!$A$2:$A$8</c:f>
              <c:strCache>
                <c:ptCount val="7"/>
                <c:pt idx="0">
                  <c:v>Sciences et technologie</c:v>
                </c:pt>
                <c:pt idx="1">
                  <c:v>Histoire-géographie</c:v>
                </c:pt>
                <c:pt idx="2">
                  <c:v>Mathématiques</c:v>
                </c:pt>
                <c:pt idx="3">
                  <c:v>Enseignements artistiques</c:v>
                </c:pt>
                <c:pt idx="4">
                  <c:v>Education physique et sportive</c:v>
                </c:pt>
                <c:pt idx="5">
                  <c:v>Langues vivantes</c:v>
                </c:pt>
                <c:pt idx="6">
                  <c:v>Français</c:v>
                </c:pt>
              </c:strCache>
            </c:strRef>
          </c:cat>
          <c:val>
            <c:numRef>
              <c:f>Feuil1!$C$2:$C$8</c:f>
              <c:numCache>
                <c:formatCode>0.0%</c:formatCode>
                <c:ptCount val="7"/>
                <c:pt idx="0">
                  <c:v>0.623</c:v>
                </c:pt>
                <c:pt idx="1">
                  <c:v>0.60499999999999998</c:v>
                </c:pt>
                <c:pt idx="2">
                  <c:v>0.76400000000000001</c:v>
                </c:pt>
                <c:pt idx="3">
                  <c:v>0.55200000000000005</c:v>
                </c:pt>
                <c:pt idx="4">
                  <c:v>0.73799999999999999</c:v>
                </c:pt>
                <c:pt idx="5">
                  <c:v>0.52900000000000003</c:v>
                </c:pt>
                <c:pt idx="6">
                  <c:v>0.58299999999999996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Opérationnel</c:v>
                </c:pt>
              </c:strCache>
            </c:strRef>
          </c:tx>
          <c:spPr>
            <a:gradFill flip="none" rotWithShape="1">
              <a:gsLst>
                <a:gs pos="0">
                  <a:srgbClr val="66FF33">
                    <a:shade val="30000"/>
                    <a:satMod val="115000"/>
                  </a:srgbClr>
                </a:gs>
                <a:gs pos="50000">
                  <a:srgbClr val="66FF33">
                    <a:shade val="67500"/>
                    <a:satMod val="115000"/>
                  </a:srgbClr>
                </a:gs>
                <a:gs pos="100000">
                  <a:srgbClr val="66FF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Feuil1!$A$2:$A$8</c:f>
              <c:strCache>
                <c:ptCount val="7"/>
                <c:pt idx="0">
                  <c:v>Sciences et technologie</c:v>
                </c:pt>
                <c:pt idx="1">
                  <c:v>Histoire-géographie</c:v>
                </c:pt>
                <c:pt idx="2">
                  <c:v>Mathématiques</c:v>
                </c:pt>
                <c:pt idx="3">
                  <c:v>Enseignements artistiques</c:v>
                </c:pt>
                <c:pt idx="4">
                  <c:v>Education physique et sportive</c:v>
                </c:pt>
                <c:pt idx="5">
                  <c:v>Langues vivantes</c:v>
                </c:pt>
                <c:pt idx="6">
                  <c:v>Français</c:v>
                </c:pt>
              </c:strCache>
            </c:strRef>
          </c:cat>
          <c:val>
            <c:numRef>
              <c:f>Feuil1!$D$2:$D$8</c:f>
              <c:numCache>
                <c:formatCode>0.0%</c:formatCode>
                <c:ptCount val="7"/>
                <c:pt idx="0">
                  <c:v>0.64100000000000001</c:v>
                </c:pt>
                <c:pt idx="1">
                  <c:v>0.59699999999999998</c:v>
                </c:pt>
                <c:pt idx="2">
                  <c:v>0.79600000000000004</c:v>
                </c:pt>
                <c:pt idx="3">
                  <c:v>0.61399999999999999</c:v>
                </c:pt>
                <c:pt idx="4">
                  <c:v>0.74</c:v>
                </c:pt>
                <c:pt idx="5">
                  <c:v>0.45800000000000002</c:v>
                </c:pt>
                <c:pt idx="6">
                  <c:v>0.57599999999999996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Adapté aux élèves</c:v>
                </c:pt>
              </c:strCache>
            </c:strRef>
          </c:tx>
          <c:spPr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800">
                      <a:solidFill>
                        <a:srgbClr val="FF0000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Feuil1!$A$2:$A$8</c:f>
              <c:strCache>
                <c:ptCount val="7"/>
                <c:pt idx="0">
                  <c:v>Sciences et technologie</c:v>
                </c:pt>
                <c:pt idx="1">
                  <c:v>Histoire-géographie</c:v>
                </c:pt>
                <c:pt idx="2">
                  <c:v>Mathématiques</c:v>
                </c:pt>
                <c:pt idx="3">
                  <c:v>Enseignements artistiques</c:v>
                </c:pt>
                <c:pt idx="4">
                  <c:v>Education physique et sportive</c:v>
                </c:pt>
                <c:pt idx="5">
                  <c:v>Langues vivantes</c:v>
                </c:pt>
                <c:pt idx="6">
                  <c:v>Français</c:v>
                </c:pt>
              </c:strCache>
            </c:strRef>
          </c:cat>
          <c:val>
            <c:numRef>
              <c:f>Feuil1!$E$2:$E$8</c:f>
              <c:numCache>
                <c:formatCode>0.0%</c:formatCode>
                <c:ptCount val="7"/>
                <c:pt idx="0">
                  <c:v>0.69499999999999995</c:v>
                </c:pt>
                <c:pt idx="1">
                  <c:v>0.61599999999999999</c:v>
                </c:pt>
                <c:pt idx="2">
                  <c:v>0.83499999999999996</c:v>
                </c:pt>
                <c:pt idx="3">
                  <c:v>0.67300000000000004</c:v>
                </c:pt>
                <c:pt idx="4">
                  <c:v>0.82599999999999996</c:v>
                </c:pt>
                <c:pt idx="5">
                  <c:v>0.49199999999999999</c:v>
                </c:pt>
                <c:pt idx="6">
                  <c:v>0.751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350912"/>
        <c:axId val="109352448"/>
      </c:barChart>
      <c:catAx>
        <c:axId val="10935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r">
              <a:defRPr lang="en-US" sz="1100">
                <a:latin typeface="Arial Narrow" panose="020B0606020202030204" pitchFamily="34" charset="0"/>
              </a:defRPr>
            </a:pPr>
            <a:endParaRPr lang="fr-FR"/>
          </a:p>
        </c:txPr>
        <c:crossAx val="109352448"/>
        <c:crosses val="autoZero"/>
        <c:auto val="1"/>
        <c:lblAlgn val="ctr"/>
        <c:lblOffset val="100"/>
        <c:noMultiLvlLbl val="0"/>
      </c:catAx>
      <c:valAx>
        <c:axId val="109352448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Arial Narrow" panose="020B0606020202030204" pitchFamily="34" charset="0"/>
              </a:defRPr>
            </a:pPr>
            <a:endParaRPr lang="fr-FR"/>
          </a:p>
        </c:txPr>
        <c:crossAx val="109350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762217991104436"/>
          <c:y val="6.4443212548753959E-2"/>
          <c:w val="0.71595721840979731"/>
          <c:h val="0.12879910456765753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20684409698196"/>
          <c:y val="0.17264395521988324"/>
          <c:w val="0.60436740910598163"/>
          <c:h val="0.77968805419592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Repères de progressivité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Pt>
            <c:idx val="6"/>
            <c:invertIfNegative val="0"/>
            <c:bubble3D val="0"/>
          </c:dPt>
          <c:dPt>
            <c:idx val="10"/>
            <c:invertIfNegative val="0"/>
            <c:bubble3D val="0"/>
          </c:dPt>
          <c:dLbls>
            <c:dLbl>
              <c:idx val="19"/>
              <c:layout>
                <c:manualLayout>
                  <c:x val="-8.5451826532792104E-3"/>
                  <c:y val="8.7174457883839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 b="0">
                    <a:solidFill>
                      <a:srgbClr val="FF0000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</c:numCache>
            </c:numRef>
          </c:cat>
          <c:val>
            <c:numRef>
              <c:f>Feuil1!$B$2:$B$8</c:f>
              <c:numCache>
                <c:formatCode>0.0%</c:formatCode>
                <c:ptCount val="7"/>
                <c:pt idx="0">
                  <c:v>0.24199999999999999</c:v>
                </c:pt>
                <c:pt idx="1">
                  <c:v>0.41799999999999998</c:v>
                </c:pt>
                <c:pt idx="2">
                  <c:v>0.318</c:v>
                </c:pt>
                <c:pt idx="3">
                  <c:v>0.29099999999999998</c:v>
                </c:pt>
                <c:pt idx="4">
                  <c:v>0.39400000000000002</c:v>
                </c:pt>
                <c:pt idx="5">
                  <c:v>0.39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Attendus de fin de cycle permettant l'évaluation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8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8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FF0000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Feuil1!$A$2:$A$8</c:f>
              <c:numCache>
                <c:formatCode>General</c:formatCode>
                <c:ptCount val="7"/>
              </c:numCache>
            </c:numRef>
          </c:cat>
          <c:val>
            <c:numRef>
              <c:f>Feuil1!$C$2:$C$8</c:f>
              <c:numCache>
                <c:formatCode>0.0%</c:formatCode>
                <c:ptCount val="7"/>
                <c:pt idx="0">
                  <c:v>0.39400000000000002</c:v>
                </c:pt>
                <c:pt idx="1">
                  <c:v>0.498</c:v>
                </c:pt>
                <c:pt idx="2">
                  <c:v>0.52400000000000002</c:v>
                </c:pt>
                <c:pt idx="3">
                  <c:v>0.52300000000000002</c:v>
                </c:pt>
                <c:pt idx="4">
                  <c:v>0.42899999999999999</c:v>
                </c:pt>
                <c:pt idx="5">
                  <c:v>0.41299999999999998</c:v>
                </c:pt>
                <c:pt idx="6">
                  <c:v>0.38400000000000001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Opérationnel</c:v>
                </c:pt>
              </c:strCache>
            </c:strRef>
          </c:tx>
          <c:spPr>
            <a:gradFill flip="none" rotWithShape="1">
              <a:gsLst>
                <a:gs pos="0">
                  <a:srgbClr val="66FF33">
                    <a:shade val="30000"/>
                    <a:satMod val="115000"/>
                  </a:srgbClr>
                </a:gs>
                <a:gs pos="50000">
                  <a:srgbClr val="66FF33">
                    <a:shade val="67500"/>
                    <a:satMod val="115000"/>
                  </a:srgbClr>
                </a:gs>
                <a:gs pos="100000">
                  <a:srgbClr val="66FF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8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FF0000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Feuil1!$A$2:$A$8</c:f>
              <c:numCache>
                <c:formatCode>General</c:formatCode>
                <c:ptCount val="7"/>
              </c:numCache>
            </c:numRef>
          </c:cat>
          <c:val>
            <c:numRef>
              <c:f>Feuil1!$D$2:$D$8</c:f>
              <c:numCache>
                <c:formatCode>0.0%</c:formatCode>
                <c:ptCount val="7"/>
                <c:pt idx="0">
                  <c:v>0.24299999999999999</c:v>
                </c:pt>
                <c:pt idx="1">
                  <c:v>0.48399999999999999</c:v>
                </c:pt>
                <c:pt idx="2">
                  <c:v>0.48099999999999998</c:v>
                </c:pt>
                <c:pt idx="3">
                  <c:v>0.46</c:v>
                </c:pt>
                <c:pt idx="4">
                  <c:v>0.51700000000000002</c:v>
                </c:pt>
                <c:pt idx="5">
                  <c:v>0.36</c:v>
                </c:pt>
                <c:pt idx="6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Adapté aux élèves</c:v>
                </c:pt>
              </c:strCache>
            </c:strRef>
          </c:tx>
          <c:spPr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Feuil1!$A$2:$A$8</c:f>
              <c:numCache>
                <c:formatCode>General</c:formatCode>
                <c:ptCount val="7"/>
              </c:numCache>
            </c:numRef>
          </c:cat>
          <c:val>
            <c:numRef>
              <c:f>Feuil1!$E$2:$E$8</c:f>
              <c:numCache>
                <c:formatCode>0.0%</c:formatCode>
                <c:ptCount val="7"/>
                <c:pt idx="0">
                  <c:v>0.47299999999999998</c:v>
                </c:pt>
                <c:pt idx="1">
                  <c:v>0.628</c:v>
                </c:pt>
                <c:pt idx="2">
                  <c:v>0.63600000000000001</c:v>
                </c:pt>
                <c:pt idx="3">
                  <c:v>0.71</c:v>
                </c:pt>
                <c:pt idx="4">
                  <c:v>0.70599999999999996</c:v>
                </c:pt>
                <c:pt idx="5">
                  <c:v>0.59499999999999997</c:v>
                </c:pt>
                <c:pt idx="6">
                  <c:v>0.621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5571584"/>
        <c:axId val="185577472"/>
      </c:barChart>
      <c:catAx>
        <c:axId val="185571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r">
              <a:defRPr lang="en-US" sz="1000">
                <a:latin typeface="Arial Narrow" panose="020B0606020202030204" pitchFamily="34" charset="0"/>
              </a:defRPr>
            </a:pPr>
            <a:endParaRPr lang="fr-FR"/>
          </a:p>
        </c:txPr>
        <c:crossAx val="185577472"/>
        <c:crosses val="autoZero"/>
        <c:auto val="1"/>
        <c:lblAlgn val="ctr"/>
        <c:lblOffset val="100"/>
        <c:noMultiLvlLbl val="0"/>
      </c:catAx>
      <c:valAx>
        <c:axId val="185577472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Arial Narrow" panose="020B0606020202030204" pitchFamily="34" charset="0"/>
              </a:defRPr>
            </a:pPr>
            <a:endParaRPr lang="fr-FR"/>
          </a:p>
        </c:txPr>
        <c:crossAx val="185571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031316213952912"/>
          <c:y val="3.5373256914314283E-2"/>
          <c:w val="0.71595721840979731"/>
          <c:h val="0.11586266002463978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0.77736</cdr:x>
      <cdr:y>0.9033</cdr:y>
    </cdr:from>
    <cdr:to>
      <cdr:x>1</cdr:x>
      <cdr:y>1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6665205" y="4117688"/>
          <a:ext cx="1691490" cy="429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latin typeface="Arial Narrow" panose="020B0606020202030204" pitchFamily="34" charset="0"/>
            </a:rPr>
            <a:t>Base : 11</a:t>
          </a:r>
          <a:r>
            <a:rPr lang="fr-FR" sz="1100" b="1" baseline="0" dirty="0">
              <a:latin typeface="Arial Narrow" panose="020B0606020202030204" pitchFamily="34" charset="0"/>
            </a:rPr>
            <a:t> 143</a:t>
          </a:r>
          <a:r>
            <a:rPr lang="fr-FR" sz="1100" b="1" dirty="0">
              <a:latin typeface="Arial Narrow" panose="020B0606020202030204" pitchFamily="34" charset="0"/>
            </a:rPr>
            <a:t> réponses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0.06462</cdr:x>
      <cdr:y>0.39064</cdr:y>
    </cdr:from>
    <cdr:to>
      <cdr:x>0.43841</cdr:x>
      <cdr:y>0.45314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2586" y="1800200"/>
          <a:ext cx="331238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fr-FR" sz="1100" b="1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Le projet de programme gagnerait à être plus concis</a:t>
          </a:r>
          <a:endParaRPr lang="fr-FR" sz="1100" dirty="0">
            <a:solidFill>
              <a:srgbClr val="FF0000"/>
            </a:solidFill>
            <a:latin typeface="Arial Narrow" panose="020B0606020202030204" pitchFamily="34" charset="0"/>
            <a:ea typeface="+mn-ea"/>
            <a:cs typeface="+mn-cs"/>
          </a:endParaRPr>
        </a:p>
        <a:p xmlns:a="http://schemas.openxmlformats.org/drawingml/2006/main">
          <a:pPr algn="r"/>
          <a:endParaRPr lang="fr-FR" sz="1100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0.09529</cdr:x>
      <cdr:y>0.29834</cdr:y>
    </cdr:from>
    <cdr:to>
      <cdr:x>0.26527</cdr:x>
      <cdr:y>0.38121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47775" y="1296144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fr-FR" sz="1100" b="1" dirty="0" smtClean="0">
              <a:solidFill>
                <a:srgbClr val="FF0000"/>
              </a:solidFill>
              <a:latin typeface="Arial Narrow" panose="020B0606020202030204" pitchFamily="34" charset="0"/>
            </a:rPr>
            <a:t>Langues vivantes</a:t>
          </a:r>
          <a:endParaRPr lang="fr-FR" sz="11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0.64773</cdr:x>
      <cdr:y>0.9033</cdr:y>
    </cdr:from>
    <cdr:to>
      <cdr:x>1</cdr:x>
      <cdr:y>1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2714625" y="3329722"/>
          <a:ext cx="1476375" cy="356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latin typeface="Arial Narrow" panose="020B0606020202030204" pitchFamily="34" charset="0"/>
            </a:rPr>
            <a:t>Base : 9</a:t>
          </a:r>
          <a:r>
            <a:rPr lang="fr-FR" sz="1100" b="1" baseline="0" dirty="0">
              <a:latin typeface="Arial Narrow" panose="020B0606020202030204" pitchFamily="34" charset="0"/>
            </a:rPr>
            <a:t> 908</a:t>
          </a:r>
          <a:r>
            <a:rPr lang="fr-FR" sz="1100" b="1" dirty="0">
              <a:latin typeface="Arial Narrow" panose="020B0606020202030204" pitchFamily="34" charset="0"/>
            </a:rPr>
            <a:t> réponses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0.6322</cdr:x>
      <cdr:y>0.9033</cdr:y>
    </cdr:from>
    <cdr:to>
      <cdr:x>1</cdr:x>
      <cdr:y>1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2649563" y="3321118"/>
          <a:ext cx="1541437" cy="355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latin typeface="Arial Narrow" panose="020B0606020202030204" pitchFamily="34" charset="0"/>
            </a:rPr>
            <a:t>Base : 24</a:t>
          </a:r>
          <a:r>
            <a:rPr lang="fr-FR" sz="1100" b="1" baseline="0" dirty="0">
              <a:latin typeface="Arial Narrow" panose="020B0606020202030204" pitchFamily="34" charset="0"/>
            </a:rPr>
            <a:t> 492</a:t>
          </a:r>
          <a:r>
            <a:rPr lang="fr-FR" sz="1100" b="1" dirty="0">
              <a:latin typeface="Arial Narrow" panose="020B0606020202030204" pitchFamily="34" charset="0"/>
            </a:rPr>
            <a:t> réponses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0.02823</cdr:x>
      <cdr:y>0.85504</cdr:y>
    </cdr:from>
    <cdr:to>
      <cdr:x>0.27698</cdr:x>
      <cdr:y>0.95174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214467" y="3793051"/>
          <a:ext cx="1889754" cy="428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latin typeface="Arial Narrow" panose="020B0606020202030204" pitchFamily="34" charset="0"/>
            </a:rPr>
            <a:t>Base :</a:t>
          </a:r>
          <a:r>
            <a:rPr lang="fr-FR" sz="1100" b="1" baseline="0" dirty="0">
              <a:latin typeface="Arial Narrow" panose="020B0606020202030204" pitchFamily="34" charset="0"/>
            </a:rPr>
            <a:t> 23 927</a:t>
          </a:r>
          <a:r>
            <a:rPr lang="fr-FR" sz="1100" b="1" dirty="0">
              <a:latin typeface="Arial Narrow" panose="020B0606020202030204" pitchFamily="34" charset="0"/>
            </a:rPr>
            <a:t> réponses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</cdr:x>
      <cdr:y>0.7346</cdr:y>
    </cdr:from>
    <cdr:to>
      <cdr:x>0.4223</cdr:x>
      <cdr:y>0.82836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77246" y="3385322"/>
          <a:ext cx="35649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fr-FR" sz="1100" dirty="0" smtClean="0">
              <a:solidFill>
                <a:srgbClr val="FF0000"/>
              </a:solidFill>
              <a:latin typeface="Arial Narrow" panose="020B0606020202030204" pitchFamily="34" charset="0"/>
            </a:rPr>
            <a:t>Le projet de programme gagnerait à être plus concis (1</a:t>
          </a:r>
          <a:r>
            <a:rPr lang="fr-FR" sz="1100" baseline="30000" dirty="0" smtClean="0">
              <a:solidFill>
                <a:srgbClr val="FF0000"/>
              </a:solidFill>
              <a:latin typeface="Arial Narrow" panose="020B0606020202030204" pitchFamily="34" charset="0"/>
            </a:rPr>
            <a:t>er</a:t>
          </a:r>
          <a:r>
            <a:rPr lang="fr-FR" sz="1100" dirty="0" smtClean="0">
              <a:solidFill>
                <a:srgbClr val="FF0000"/>
              </a:solidFill>
              <a:latin typeface="Arial Narrow" panose="020B0606020202030204" pitchFamily="34" charset="0"/>
            </a:rPr>
            <a:t> degré)</a:t>
          </a:r>
          <a:endParaRPr lang="fr-FR" sz="1100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0.61854</cdr:x>
      <cdr:y>0.9033</cdr:y>
    </cdr:from>
    <cdr:to>
      <cdr:x>1</cdr:x>
      <cdr:y>1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2592289" y="3321118"/>
          <a:ext cx="1598711" cy="355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latin typeface="Arial Narrow" panose="020B0606020202030204" pitchFamily="34" charset="0"/>
            </a:rPr>
            <a:t>Base : 24</a:t>
          </a:r>
          <a:r>
            <a:rPr lang="fr-FR" sz="1100" b="1" baseline="0" dirty="0">
              <a:latin typeface="Arial Narrow" panose="020B0606020202030204" pitchFamily="34" charset="0"/>
            </a:rPr>
            <a:t> 492</a:t>
          </a:r>
          <a:r>
            <a:rPr lang="fr-FR" sz="1100" b="1" dirty="0">
              <a:latin typeface="Arial Narrow" panose="020B0606020202030204" pitchFamily="34" charset="0"/>
            </a:rPr>
            <a:t> réponses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0.65152</cdr:x>
      <cdr:y>0.90196</cdr:y>
    </cdr:from>
    <cdr:to>
      <cdr:x>0.98353</cdr:x>
      <cdr:y>0.99866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3096344" y="3312368"/>
          <a:ext cx="1577909" cy="355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latin typeface="Arial Narrow" panose="020B0606020202030204" pitchFamily="34" charset="0"/>
            </a:rPr>
            <a:t>Base :</a:t>
          </a:r>
          <a:r>
            <a:rPr lang="fr-FR" sz="1100" b="1" baseline="0" dirty="0">
              <a:latin typeface="Arial Narrow" panose="020B0606020202030204" pitchFamily="34" charset="0"/>
            </a:rPr>
            <a:t> 23 927</a:t>
          </a:r>
          <a:r>
            <a:rPr lang="fr-FR" sz="1100" b="1" dirty="0">
              <a:latin typeface="Arial Narrow" panose="020B0606020202030204" pitchFamily="34" charset="0"/>
            </a:rPr>
            <a:t> réponses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B69CECCB-2B06-4E03-993E-C87E449C6755}" type="datetime1">
              <a:rPr lang="fr-FR" altLang="fr-FR"/>
              <a:pPr/>
              <a:t>01/07/2015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7CF695A1-0CC9-4DC7-86CB-D3C2A402636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4515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fr-FR" smtClean="0"/>
              <a:t>Synthèse de la consultation nationale sur le socle commun</a:t>
            </a:r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E759F2D8-7A5A-4901-922C-318B96C3A3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3785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72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27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5E710-2F9D-4ECA-BB07-850B33FA5A8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1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57A9D-9E8D-4638-AA30-169D0385959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59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9A600-C2F8-4C2C-AC33-9D82B09251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884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C1D79-EDA7-49DB-A614-717BB193D2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067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D410-C574-4FAA-94AB-D81BF35644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291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865F-682F-4365-B2D3-390FCD65E5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131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40605-E2F4-4964-B282-359308B158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981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5D647-73B6-45EE-B49F-FB6EAE3BEF2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4738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5283B-F4F0-404B-B8CC-0198042FA2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731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00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900" dirty="0">
                <a:solidFill>
                  <a:srgbClr val="6D83B0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89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Page </a:t>
            </a:r>
            <a:fld id="{C54E6779-0B48-4E14-BD86-A899C5524C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224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D83B0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68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07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2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dirty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98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Titre de la page de contenu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32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2680-9067-4E2F-AE1A-4073665A53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63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424AC-3030-4136-8F98-7FD1130906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007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 userDrawn="1"/>
        </p:nvSpPr>
        <p:spPr>
          <a:xfrm>
            <a:off x="466725" y="3141663"/>
            <a:ext cx="2160588" cy="287337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1100">
                <a:solidFill>
                  <a:srgbClr val="595959"/>
                </a:solidFill>
                <a:latin typeface="Calibri" pitchFamily="34" charset="0"/>
              </a:rPr>
              <a:t>Délégation à la communication 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539750" y="3141663"/>
            <a:ext cx="180022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age 7" descr="2014_logoMENESR_200x200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516563"/>
            <a:ext cx="9318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14" descr="Sans titre-1 copi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052513"/>
            <a:ext cx="84407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1"/>
          <p:cNvGrpSpPr>
            <a:grpSpLocks/>
          </p:cNvGrpSpPr>
          <p:nvPr/>
        </p:nvGrpSpPr>
        <p:grpSpPr bwMode="auto">
          <a:xfrm>
            <a:off x="0" y="0"/>
            <a:ext cx="9144000" cy="3883025"/>
            <a:chOff x="0" y="0"/>
            <a:chExt cx="5760" cy="2446"/>
          </a:xfrm>
        </p:grpSpPr>
        <p:sp>
          <p:nvSpPr>
            <p:cNvPr id="2056" name="Rectangle 1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7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D9D9D9"/>
                </a:solidFill>
              </a:endParaRPr>
            </a:p>
          </p:txBody>
        </p:sp>
        <p:sp>
          <p:nvSpPr>
            <p:cNvPr id="2057" name="Freeform 20"/>
            <p:cNvSpPr>
              <a:spLocks/>
            </p:cNvSpPr>
            <p:nvPr userDrawn="1"/>
          </p:nvSpPr>
          <p:spPr bwMode="gray">
            <a:xfrm>
              <a:off x="0" y="1480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2060575"/>
            <a:ext cx="57610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de la partie </a:t>
            </a:r>
          </a:p>
        </p:txBody>
      </p:sp>
      <p:pic>
        <p:nvPicPr>
          <p:cNvPr id="2052" name="Image 8" descr="2014_MENESRlogo_horizont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9161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dirty="0">
                <a:solidFill>
                  <a:srgbClr val="6D83B0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ZoneTexte 10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900">
                <a:solidFill>
                  <a:srgbClr val="6D83B0"/>
                </a:solidFill>
                <a:latin typeface="Calibri" pitchFamily="34" charset="0"/>
              </a:rPr>
              <a:t>Titre de la présentation &gt; date 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defRPr sz="700" b="1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4763" indent="-3175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700">
          <a:solidFill>
            <a:schemeClr val="bg2"/>
          </a:solidFill>
          <a:latin typeface="+mn-lt"/>
          <a:ea typeface="+mn-ea"/>
          <a:cs typeface="+mn-cs"/>
        </a:defRPr>
      </a:lvl2pPr>
      <a:lvl3pPr marL="11113" indent="-4763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3pPr>
      <a:lvl4pPr marL="17463" indent="-47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defRPr sz="700">
          <a:solidFill>
            <a:schemeClr val="bg2"/>
          </a:solidFill>
          <a:latin typeface="+mn-lt"/>
          <a:ea typeface="+mn-ea"/>
          <a:cs typeface="+mn-cs"/>
        </a:defRPr>
      </a:lvl4pPr>
      <a:lvl5pPr marL="19050" indent="1809750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5pPr>
      <a:lvl6pPr marL="4762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6pPr>
      <a:lvl7pPr marL="9334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7pPr>
      <a:lvl8pPr marL="13906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8pPr>
      <a:lvl9pPr marL="18478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DEEE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de la page de contenu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Texte premier niveau </a:t>
            </a:r>
          </a:p>
          <a:p>
            <a:pPr lvl="1"/>
            <a:r>
              <a:rPr lang="fr-FR" altLang="fr-FR" smtClean="0"/>
              <a:t>Texte deuxième niveau</a:t>
            </a:r>
          </a:p>
          <a:p>
            <a:pPr lvl="2"/>
            <a:r>
              <a:rPr lang="fr-FR" altLang="fr-FR" smtClean="0"/>
              <a:t>Texte 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4101" name="Image 1" descr="2014_MENESRlogo_horizontal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88088"/>
            <a:ext cx="16192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ZoneTexte 2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900">
                <a:solidFill>
                  <a:srgbClr val="6D83B0"/>
                </a:solidFill>
                <a:latin typeface="Calibri" pitchFamily="34" charset="0"/>
              </a:rPr>
              <a:t>Titre de la présentation &gt; date </a:t>
            </a:r>
          </a:p>
          <a:p>
            <a:pPr eaLnBrk="1" hangingPunct="1"/>
            <a:endParaRPr lang="fr-FR" altLang="fr-FR" sz="90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fr-FR" altLang="fr-FR" sz="900">
                <a:solidFill>
                  <a:srgbClr val="6D83B0"/>
                </a:solidFill>
                <a:latin typeface="Calibri" pitchFamily="34" charset="0"/>
              </a:rPr>
              <a:t>Page </a:t>
            </a:r>
            <a:fld id="{8F036035-8C23-40C6-A1C4-3EDE7F056EE3}" type="slidenum">
              <a:rPr lang="fr-FR" altLang="fr-FR" sz="900">
                <a:solidFill>
                  <a:srgbClr val="6D83B0"/>
                </a:solidFill>
                <a:latin typeface="Calibri" pitchFamily="34" charset="0"/>
              </a:rPr>
              <a:pPr algn="r" eaLnBrk="1" hangingPunct="1"/>
              <a:t>‹N°›</a:t>
            </a:fld>
            <a:endParaRPr lang="fr-FR" altLang="fr-FR" sz="900">
              <a:solidFill>
                <a:srgbClr val="6D83B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82" r:id="rId2"/>
    <p:sldLayoutId id="2147483983" r:id="rId3"/>
    <p:sldLayoutId id="2147483984" r:id="rId4"/>
    <p:sldLayoutId id="214748398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000">
          <a:solidFill>
            <a:srgbClr val="6D83B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F58409C-F1DF-4D0F-BCA4-625519E28FF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258888" y="2349500"/>
            <a:ext cx="6191250" cy="935038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1500">
                <a:solidFill>
                  <a:srgbClr val="6D83B0"/>
                </a:solidFill>
                <a:latin typeface="Calibri" pitchFamily="34" charset="0"/>
              </a:rPr>
              <a:t>Vous pouvez consulter cette présentation powerpoint </a:t>
            </a:r>
            <a:br>
              <a:rPr lang="fr-FR" altLang="fr-FR" sz="1500">
                <a:solidFill>
                  <a:srgbClr val="6D83B0"/>
                </a:solidFill>
                <a:latin typeface="Calibri" pitchFamily="34" charset="0"/>
              </a:rPr>
            </a:br>
            <a:r>
              <a:rPr lang="fr-FR" altLang="fr-FR" sz="1500">
                <a:solidFill>
                  <a:srgbClr val="6D83B0"/>
                </a:solidFill>
                <a:latin typeface="Calibri" pitchFamily="34" charset="0"/>
              </a:rPr>
              <a:t>sur « Adresse web »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1500">
                <a:solidFill>
                  <a:srgbClr val="0062A8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1508" name="Image 11" descr="2014_MENESRlogo_horizont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805488"/>
            <a:ext cx="19161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3203575" y="4192588"/>
            <a:ext cx="6119813" cy="31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Adresse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275013" y="4221163"/>
            <a:ext cx="2233612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900">
                <a:solidFill>
                  <a:schemeClr val="accent1"/>
                </a:solidFill>
                <a:latin typeface="Calibri" pitchFamily="34" charset="0"/>
              </a:rPr>
              <a:t>Titre de la présentation &gt; date 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2" name="Image 9" descr="2014_MENESRlogo_horizont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88088"/>
            <a:ext cx="16192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fr-FR" altLang="fr-FR"/>
              <a:t>Page </a:t>
            </a:r>
            <a:fld id="{62416B86-21EC-44A0-AE6A-3124BEA16C6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mage 7" descr="2014_logoMENESR_200x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516563"/>
            <a:ext cx="9318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13" descr="Sans titre-1 cop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052513"/>
            <a:ext cx="84407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083622" y="2301875"/>
            <a:ext cx="27368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b="1" dirty="0" smtClean="0">
                <a:solidFill>
                  <a:srgbClr val="D84A50"/>
                </a:solidFill>
                <a:latin typeface="+mn-lt"/>
                <a:ea typeface="ＭＳ Ｐゴシック" charset="0"/>
                <a:cs typeface="ＭＳ Ｐゴシック" charset="0"/>
              </a:rPr>
              <a:t>Jeudi 2 juillet 2015</a:t>
            </a:r>
            <a:endParaRPr lang="fr-FR" b="1" dirty="0">
              <a:solidFill>
                <a:srgbClr val="D84A5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9413" y="2301875"/>
            <a:ext cx="332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avec l’IGEN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9413" y="2301875"/>
            <a:ext cx="2968451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5536" y="2301875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Présentation au Conseil supérieur des programmes des résultats de la consultation sur les projets de programmes </a:t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des cycles 2, 3 et 4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dirty="0"/>
              <a:t>Les résultats de l’enquête en ligne :</a:t>
            </a:r>
            <a:br>
              <a:rPr lang="fr-FR" dirty="0"/>
            </a:br>
            <a:r>
              <a:rPr lang="fr-FR" dirty="0" smtClean="0"/>
              <a:t>Approche détaillée du </a:t>
            </a:r>
            <a:r>
              <a:rPr lang="fr-FR" dirty="0"/>
              <a:t>projet de </a:t>
            </a:r>
            <a:r>
              <a:rPr lang="fr-FR" dirty="0" smtClean="0"/>
              <a:t>programme de cycle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7992243" cy="4248150"/>
          </a:xfrm>
        </p:spPr>
        <p:txBody>
          <a:bodyPr/>
          <a:lstStyle/>
          <a:p>
            <a:pPr>
              <a:spcAft>
                <a:spcPts val="760"/>
              </a:spcAft>
            </a:pPr>
            <a:r>
              <a:rPr lang="fr-FR" dirty="0"/>
              <a:t>Le projet de programme </a:t>
            </a:r>
            <a:r>
              <a:rPr lang="fr-FR" dirty="0" smtClean="0"/>
              <a:t>recueille une </a:t>
            </a:r>
            <a:r>
              <a:rPr lang="fr-FR" b="1" dirty="0"/>
              <a:t>adhésion certaine</a:t>
            </a:r>
            <a:r>
              <a:rPr lang="fr-FR" dirty="0"/>
              <a:t> en ce qui concerne </a:t>
            </a:r>
            <a:r>
              <a:rPr lang="fr-FR" dirty="0" smtClean="0"/>
              <a:t>:</a:t>
            </a:r>
          </a:p>
          <a:p>
            <a:pPr lvl="1">
              <a:spcAft>
                <a:spcPts val="760"/>
              </a:spcAft>
            </a:pPr>
            <a:r>
              <a:rPr lang="fr-FR" dirty="0"/>
              <a:t>S</a:t>
            </a:r>
            <a:r>
              <a:rPr lang="fr-FR" dirty="0" smtClean="0"/>
              <a:t>on </a:t>
            </a:r>
            <a:r>
              <a:rPr lang="fr-FR" dirty="0"/>
              <a:t>niveau </a:t>
            </a:r>
            <a:r>
              <a:rPr lang="fr-FR" dirty="0" smtClean="0"/>
              <a:t>d’exigence (« connaissances et compétences adaptées aux élèves ?»)</a:t>
            </a:r>
          </a:p>
          <a:p>
            <a:pPr lvl="1">
              <a:spcAft>
                <a:spcPts val="760"/>
              </a:spcAft>
            </a:pPr>
            <a:r>
              <a:rPr lang="fr-FR" dirty="0"/>
              <a:t>S</a:t>
            </a:r>
            <a:r>
              <a:rPr lang="fr-FR" dirty="0" smtClean="0"/>
              <a:t>a </a:t>
            </a:r>
            <a:r>
              <a:rPr lang="fr-FR" dirty="0"/>
              <a:t>mise en œuvre dans la </a:t>
            </a:r>
            <a:r>
              <a:rPr lang="fr-FR" dirty="0" smtClean="0"/>
              <a:t>classe (« opérationnel ?»)</a:t>
            </a:r>
          </a:p>
          <a:p>
            <a:pPr lvl="1">
              <a:spcAft>
                <a:spcPts val="760"/>
              </a:spcAft>
            </a:pPr>
            <a:r>
              <a:rPr lang="fr-FR" dirty="0"/>
              <a:t>L</a:t>
            </a:r>
            <a:r>
              <a:rPr lang="fr-FR" dirty="0" smtClean="0"/>
              <a:t>’opérationnalité </a:t>
            </a:r>
            <a:r>
              <a:rPr lang="fr-FR" dirty="0"/>
              <a:t>des attendus de fin de cycle </a:t>
            </a:r>
            <a:r>
              <a:rPr lang="fr-FR" dirty="0" smtClean="0"/>
              <a:t>(« permettent d’évaluer les acquis des élèves ?»)</a:t>
            </a:r>
          </a:p>
          <a:p>
            <a:pPr lvl="1">
              <a:spcAft>
                <a:spcPts val="760"/>
              </a:spcAft>
            </a:pPr>
            <a:r>
              <a:rPr lang="fr-FR" dirty="0"/>
              <a:t>E</a:t>
            </a:r>
            <a:r>
              <a:rPr lang="fr-FR" dirty="0" smtClean="0"/>
              <a:t>t</a:t>
            </a:r>
            <a:r>
              <a:rPr lang="fr-FR" dirty="0"/>
              <a:t>, dans une moindre mesure toutefois, les repères de progressivité </a:t>
            </a:r>
            <a:r>
              <a:rPr lang="fr-FR" dirty="0" smtClean="0"/>
              <a:t>proposés ( « le projet en propose-t-il suffisamment ? »)</a:t>
            </a:r>
          </a:p>
          <a:p>
            <a:pPr>
              <a:spcAft>
                <a:spcPts val="760"/>
              </a:spcAft>
            </a:pPr>
            <a:r>
              <a:rPr lang="fr-FR" dirty="0" smtClean="0"/>
              <a:t>C’est </a:t>
            </a:r>
            <a:r>
              <a:rPr lang="fr-FR" dirty="0"/>
              <a:t>le volet </a:t>
            </a:r>
            <a:r>
              <a:rPr lang="fr-FR" b="1" dirty="0"/>
              <a:t>"Langues vivantes" </a:t>
            </a:r>
            <a:r>
              <a:rPr lang="fr-FR" dirty="0"/>
              <a:t>qui, parmi tous les domaines d’enseignement, recueille le moins l’adhésion des répondants sur l’ensemble de ces </a:t>
            </a:r>
            <a:r>
              <a:rPr lang="fr-FR" dirty="0" smtClean="0"/>
              <a:t>dimensions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résultats de l’enquête en ligne :</a:t>
            </a:r>
            <a:br>
              <a:rPr lang="fr-FR" dirty="0"/>
            </a:br>
            <a:r>
              <a:rPr lang="fr-FR" dirty="0"/>
              <a:t>Approche détaillée du projet de </a:t>
            </a:r>
            <a:r>
              <a:rPr lang="fr-FR" dirty="0" smtClean="0"/>
              <a:t>programme de cycle 2</a:t>
            </a:r>
            <a:endParaRPr lang="fr-FR" dirty="0"/>
          </a:p>
        </p:txBody>
      </p:sp>
      <p:graphicFrame>
        <p:nvGraphicFramePr>
          <p:cNvPr id="6" name="Chart 6"/>
          <p:cNvGraphicFramePr/>
          <p:nvPr>
            <p:extLst>
              <p:ext uri="{D42A27DB-BD31-4B8C-83A1-F6EECF244321}">
                <p14:modId xmlns:p14="http://schemas.microsoft.com/office/powerpoint/2010/main" val="840779312"/>
              </p:ext>
            </p:extLst>
          </p:nvPr>
        </p:nvGraphicFramePr>
        <p:xfrm>
          <a:off x="123825" y="1484784"/>
          <a:ext cx="8896350" cy="434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701130"/>
            <a:ext cx="7775575" cy="4248150"/>
          </a:xfrm>
        </p:spPr>
        <p:txBody>
          <a:bodyPr/>
          <a:lstStyle/>
          <a:p>
            <a:r>
              <a:rPr lang="fr-FR" dirty="0"/>
              <a:t>Une </a:t>
            </a:r>
            <a:r>
              <a:rPr lang="fr-FR" b="1" dirty="0"/>
              <a:t>approche globale positive </a:t>
            </a:r>
            <a:r>
              <a:rPr lang="fr-FR" dirty="0"/>
              <a:t>du projet de programme : </a:t>
            </a:r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texte qui confirme la liberté pédagogique des enseignants </a:t>
            </a:r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projet de programme articulé au socle commun et aux autres cycles en particulier l’école maternelle</a:t>
            </a:r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</a:t>
            </a:r>
            <a:r>
              <a:rPr lang="fr-FR" dirty="0" smtClean="0"/>
              <a:t>ne </a:t>
            </a:r>
            <a:r>
              <a:rPr lang="fr-FR" dirty="0"/>
              <a:t>large appréciation de la logique </a:t>
            </a:r>
            <a:r>
              <a:rPr lang="fr-FR" dirty="0" err="1"/>
              <a:t>curriculaire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volet 1 particulièrement apprécié</a:t>
            </a:r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démarches positivement accueillies (démarche d’investigation, activités ludiques etc.)</a:t>
            </a:r>
          </a:p>
          <a:p>
            <a:r>
              <a:rPr lang="fr-FR" dirty="0" smtClean="0"/>
              <a:t>Des </a:t>
            </a:r>
            <a:r>
              <a:rPr lang="fr-FR" b="1" dirty="0"/>
              <a:t>critiques</a:t>
            </a:r>
            <a:r>
              <a:rPr lang="fr-FR" dirty="0"/>
              <a:t> et des </a:t>
            </a:r>
            <a:r>
              <a:rPr lang="fr-FR" b="1" dirty="0"/>
              <a:t>interrogations</a:t>
            </a:r>
            <a:r>
              <a:rPr lang="fr-FR" dirty="0"/>
              <a:t> :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contenus à harmoniser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texte dense et complexe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lexique parfois difficilement accessible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</a:t>
            </a:r>
            <a:r>
              <a:rPr lang="fr-FR" dirty="0" smtClean="0"/>
              <a:t>ne </a:t>
            </a:r>
            <a:r>
              <a:rPr lang="fr-FR" dirty="0"/>
              <a:t>progressivité des apprentissages à expliciter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des contributions académiques des corps d’inspection territoriaux :</a:t>
            </a:r>
            <a:br>
              <a:rPr lang="fr-FR" dirty="0" smtClean="0"/>
            </a:br>
            <a:r>
              <a:rPr lang="fr-FR" dirty="0" smtClean="0"/>
              <a:t>Perception globale du projet de programme de cycle 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57400"/>
            <a:ext cx="7775575" cy="493995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/>
              <a:t>Français 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La place de l’oral, de la lecture et de l’écriture appréciée</a:t>
            </a:r>
          </a:p>
          <a:p>
            <a:pPr lvl="1">
              <a:spcBef>
                <a:spcPts val="300"/>
              </a:spcBef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Une approche qui facilite le travail par compétences et l’interdisciplinarité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 vocabulaire à clarifier </a:t>
            </a:r>
            <a:r>
              <a:rPr lang="fr-FR" dirty="0" smtClean="0"/>
              <a:t>(ex. </a:t>
            </a:r>
            <a:r>
              <a:rPr lang="fr-FR" dirty="0"/>
              <a:t>l’expression </a:t>
            </a:r>
            <a:r>
              <a:rPr lang="fr-FR" i="1" dirty="0"/>
              <a:t>variation morphologique</a:t>
            </a:r>
            <a:r>
              <a:rPr lang="fr-FR" dirty="0"/>
              <a:t> en étude de la langue)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repères de progressivité à expliciter </a:t>
            </a:r>
            <a:endParaRPr lang="fr-FR" dirty="0" smtClean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L’articulation avec  les attendus de l’école maternelle à approfondir</a:t>
            </a:r>
          </a:p>
          <a:p>
            <a:pPr lvl="1">
              <a:buFont typeface="Calibri" panose="020F0502020204030204" pitchFamily="34" charset="0"/>
              <a:buChar char="-"/>
            </a:pPr>
            <a:endParaRPr lang="fr-F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Langues </a:t>
            </a:r>
            <a:r>
              <a:rPr lang="fr-FR" b="1" dirty="0"/>
              <a:t>vivantes  (étrangères ou régionales)</a:t>
            </a:r>
            <a:endParaRPr lang="fr-FR" dirty="0"/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La place accordée à la langue orale et le passage progressif à l’écrit appréciés</a:t>
            </a:r>
          </a:p>
          <a:p>
            <a:pPr lvl="1">
              <a:spcBef>
                <a:spcPts val="300"/>
              </a:spcBef>
              <a:spcAft>
                <a:spcPts val="1200"/>
              </a:spcAft>
              <a:buFont typeface="Calibri" panose="020F0502020204030204" pitchFamily="34" charset="0"/>
              <a:buChar char="="/>
            </a:pPr>
            <a:r>
              <a:rPr lang="fr-FR" dirty="0"/>
              <a:t>La dimension culturelle est positive mais doit être étayée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dirty="0"/>
              <a:t>Des repères de progressivité à </a:t>
            </a:r>
            <a:r>
              <a:rPr lang="fr-FR" dirty="0" smtClean="0"/>
              <a:t>expliciter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des contributions académiques des corps d’inspection territoriaux : avis et suggestions par champ disciplinaire pour le cycle 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57400"/>
            <a:ext cx="7775575" cy="493995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Éducation </a:t>
            </a:r>
            <a:r>
              <a:rPr lang="fr-FR" b="1" dirty="0"/>
              <a:t>physique et sportive 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Une place réaffirmée de l’EPS et du </a:t>
            </a:r>
            <a:r>
              <a:rPr lang="fr-FR" i="1" dirty="0"/>
              <a:t>Savoir nager </a:t>
            </a:r>
            <a:endParaRPr lang="fr-FR" dirty="0"/>
          </a:p>
          <a:p>
            <a:pPr lvl="1">
              <a:spcBef>
                <a:spcPts val="300"/>
              </a:spcBef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La cohérence des « valeurs morales et sociales »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dirty="0"/>
              <a:t>Des compétences et des contenus d’enseignement à définir plus rigoureusement</a:t>
            </a:r>
          </a:p>
          <a:p>
            <a:pPr lvl="1">
              <a:spcBef>
                <a:spcPts val="30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fr-FR" dirty="0"/>
              <a:t>Des contenus à adapter aux besoins et aux capacités des élèves de cycle 2 (la notion </a:t>
            </a:r>
            <a:r>
              <a:rPr lang="fr-FR" i="1" dirty="0"/>
              <a:t>d’affrontement</a:t>
            </a:r>
            <a:r>
              <a:rPr lang="fr-FR" dirty="0"/>
              <a:t> et la</a:t>
            </a:r>
            <a:r>
              <a:rPr lang="fr-FR" i="1" dirty="0"/>
              <a:t> </a:t>
            </a:r>
            <a:r>
              <a:rPr lang="fr-FR" dirty="0"/>
              <a:t>référence aux pratiques sportives </a:t>
            </a:r>
            <a:r>
              <a:rPr lang="fr-FR" i="1" dirty="0"/>
              <a:t>handball, basket </a:t>
            </a:r>
            <a:r>
              <a:rPr lang="fr-FR" i="1" dirty="0" err="1"/>
              <a:t>ball</a:t>
            </a:r>
            <a:r>
              <a:rPr lang="fr-FR" i="1" dirty="0"/>
              <a:t>, judo …</a:t>
            </a:r>
            <a:r>
              <a:rPr lang="fr-FR" dirty="0"/>
              <a:t> sont interrogées</a:t>
            </a:r>
            <a:r>
              <a:rPr lang="fr-FR" dirty="0" smtClean="0"/>
              <a:t>)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Enseignements </a:t>
            </a:r>
            <a:r>
              <a:rPr lang="fr-FR" b="1" dirty="0"/>
              <a:t>artistiques – arts plastiques et visuels, éducation musicale </a:t>
            </a:r>
            <a:endParaRPr lang="fr-FR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Des contenus et des démarches riches qui mettent l’accent sur la pratique et la production personnelle de l’élève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repères de progressivité et des attendus de fin de cycle à préciser, en veillant au niveau d’ambition 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-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des contributions académiques des corps d’inspection territoriaux : avis et suggestions par champ disciplinaire pour le cycle 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700808"/>
            <a:ext cx="7775575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Mathématiques</a:t>
            </a:r>
            <a:r>
              <a:rPr lang="fr-FR" dirty="0" smtClean="0"/>
              <a:t> </a:t>
            </a:r>
            <a:endParaRPr lang="fr-FR" dirty="0"/>
          </a:p>
          <a:p>
            <a:pPr lvl="1">
              <a:spcBef>
                <a:spcPts val="300"/>
              </a:spcBef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perçu de manière positive : continuité avec la maternelle, place de la manipulation, du jeu, de la résolution de problème, de l’oral et de l’écrit</a:t>
            </a:r>
          </a:p>
          <a:p>
            <a:pPr lvl="1"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fr-FR" dirty="0"/>
              <a:t>Des repères de progressivité à préciser et à présenter plus </a:t>
            </a:r>
            <a:r>
              <a:rPr lang="fr-FR" dirty="0" smtClean="0"/>
              <a:t>clairement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Questionner </a:t>
            </a:r>
            <a:r>
              <a:rPr lang="fr-FR" b="1" dirty="0"/>
              <a:t>le monde</a:t>
            </a:r>
            <a:r>
              <a:rPr lang="fr-FR" dirty="0"/>
              <a:t> </a:t>
            </a:r>
          </a:p>
          <a:p>
            <a:pPr lvl="1">
              <a:spcBef>
                <a:spcPts val="300"/>
              </a:spcBef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libellé apprécié, qui induit des démarches saluées (place de la démarche d’investigation)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fr-FR" dirty="0"/>
              <a:t>Un déficit d’harmonisation au sein du sein du domaine d’enseignement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fr-FR" dirty="0"/>
              <a:t>Un niveau d’ambition à reconsidérer pour </a:t>
            </a:r>
            <a:r>
              <a:rPr lang="fr-FR" i="1" dirty="0"/>
              <a:t>Questionner le monde du vivant, de la matière, des objets</a:t>
            </a:r>
            <a:endParaRPr lang="fr-FR" dirty="0"/>
          </a:p>
          <a:p>
            <a:pPr lvl="1">
              <a:spcBef>
                <a:spcPts val="300"/>
              </a:spcBef>
              <a:buFont typeface="Calibri" panose="020F0502020204030204" pitchFamily="34" charset="0"/>
              <a:buChar char="-"/>
            </a:pPr>
            <a:r>
              <a:rPr lang="fr-FR" dirty="0"/>
              <a:t>Des contenus très généraux pour </a:t>
            </a:r>
            <a:r>
              <a:rPr lang="fr-FR" i="1" dirty="0"/>
              <a:t>Questionner l’espace et le </a:t>
            </a:r>
            <a:r>
              <a:rPr lang="fr-FR" i="1" dirty="0" smtClean="0"/>
              <a:t>temps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contributions académiques des corps d’inspection territoriaux : avis et suggestions par champ disciplinaire pour le cycle 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336704" cy="1368152"/>
          </a:xfrm>
        </p:spPr>
        <p:txBody>
          <a:bodyPr/>
          <a:lstStyle/>
          <a:p>
            <a:r>
              <a:rPr lang="fr-FR" dirty="0"/>
              <a:t>PRINCIPAUX ENSEIGNEMENTS POUR LE CYCLE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Fonction </a:t>
            </a:r>
            <a:r>
              <a:rPr lang="fr-FR" dirty="0"/>
              <a:t>des personnes interrogées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16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 bmk="_Toc42308098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Gothic" pitchFamily="49" charset="-128"/>
                <a:cs typeface="Times New Roman" pitchFamily="18" charset="0"/>
              </a:rPr>
              <a:t>	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84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714138434"/>
              </p:ext>
            </p:extLst>
          </p:nvPr>
        </p:nvGraphicFramePr>
        <p:xfrm>
          <a:off x="539552" y="2204864"/>
          <a:ext cx="419100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272911792"/>
              </p:ext>
            </p:extLst>
          </p:nvPr>
        </p:nvGraphicFramePr>
        <p:xfrm>
          <a:off x="4586733" y="2204864"/>
          <a:ext cx="419100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259632" y="170080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 Narrow" panose="020B0606020202030204" pitchFamily="34" charset="0"/>
              </a:rPr>
              <a:t>Premier degré</a:t>
            </a:r>
            <a:endParaRPr lang="fr-FR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92080" y="170080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 Narrow" panose="020B0606020202030204" pitchFamily="34" charset="0"/>
              </a:rPr>
              <a:t>Second degré</a:t>
            </a:r>
            <a:endParaRPr lang="fr-FR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Discipline enseignée par les professeurs en collège</a:t>
            </a:r>
            <a:endParaRPr lang="fr-F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16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 bmk="_Toc42308098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Gothic" pitchFamily="49" charset="-128"/>
                <a:cs typeface="Times New Roman" pitchFamily="18" charset="0"/>
              </a:rPr>
              <a:t>	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84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33146560"/>
              </p:ext>
            </p:extLst>
          </p:nvPr>
        </p:nvGraphicFramePr>
        <p:xfrm>
          <a:off x="1151620" y="1916832"/>
          <a:ext cx="6840760" cy="405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773138"/>
            <a:ext cx="7775575" cy="424815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fr-FR" dirty="0" smtClean="0"/>
              <a:t>On relève </a:t>
            </a:r>
            <a:r>
              <a:rPr lang="fr-FR" dirty="0"/>
              <a:t>une </a:t>
            </a:r>
            <a:r>
              <a:rPr lang="fr-FR" b="1" dirty="0"/>
              <a:t>convergence des points de vue des personnels du 1</a:t>
            </a:r>
            <a:r>
              <a:rPr lang="fr-FR" b="1" baseline="30000" dirty="0"/>
              <a:t>er</a:t>
            </a:r>
            <a:r>
              <a:rPr lang="fr-FR" b="1" dirty="0"/>
              <a:t> et du 2</a:t>
            </a:r>
            <a:r>
              <a:rPr lang="fr-FR" b="1" baseline="30000" dirty="0"/>
              <a:t>nd</a:t>
            </a:r>
            <a:r>
              <a:rPr lang="fr-FR" b="1" dirty="0"/>
              <a:t> </a:t>
            </a:r>
            <a:r>
              <a:rPr lang="fr-FR" b="1" dirty="0" smtClean="0"/>
              <a:t>degrés</a:t>
            </a:r>
            <a:r>
              <a:rPr lang="fr-FR" dirty="0" smtClean="0"/>
              <a:t> </a:t>
            </a:r>
            <a:r>
              <a:rPr lang="fr-FR" dirty="0"/>
              <a:t>sur le </a:t>
            </a:r>
            <a:r>
              <a:rPr lang="fr-FR" b="1" dirty="0"/>
              <a:t>manque de lisibilité</a:t>
            </a:r>
            <a:r>
              <a:rPr lang="fr-FR" dirty="0"/>
              <a:t> du projet de programme, plus de trois quarts d’entre eux s’accordant en effet à dire qu’il gagnerait à être plus </a:t>
            </a:r>
            <a:r>
              <a:rPr lang="fr-FR" dirty="0" smtClean="0"/>
              <a:t>lisible</a:t>
            </a:r>
            <a:endParaRPr lang="fr-FR" dirty="0"/>
          </a:p>
          <a:p>
            <a:pPr lvl="0"/>
            <a:r>
              <a:rPr lang="fr-FR" dirty="0"/>
              <a:t>Dans le 1</a:t>
            </a:r>
            <a:r>
              <a:rPr lang="fr-FR" baseline="30000" dirty="0"/>
              <a:t>er</a:t>
            </a:r>
            <a:r>
              <a:rPr lang="fr-FR" dirty="0"/>
              <a:t> degré, près de deux tiers des personnes interrogées soulignent la </a:t>
            </a:r>
            <a:r>
              <a:rPr lang="fr-FR" b="1" dirty="0"/>
              <a:t>longueur</a:t>
            </a:r>
            <a:r>
              <a:rPr lang="fr-FR" dirty="0"/>
              <a:t> du projet de programme, estimant qu’il gagnerait à être plus </a:t>
            </a:r>
            <a:r>
              <a:rPr lang="fr-FR" dirty="0" smtClean="0"/>
              <a:t>concis (la question n’avait pas été posée dans le 2</a:t>
            </a:r>
            <a:r>
              <a:rPr lang="fr-FR" baseline="30000" dirty="0" smtClean="0"/>
              <a:t>nd</a:t>
            </a:r>
            <a:r>
              <a:rPr lang="fr-FR" dirty="0" smtClean="0"/>
              <a:t> degré)</a:t>
            </a:r>
          </a:p>
          <a:p>
            <a:pPr lvl="0"/>
            <a:r>
              <a:rPr lang="fr-FR" dirty="0" smtClean="0"/>
              <a:t>C’est </a:t>
            </a:r>
            <a:r>
              <a:rPr lang="fr-FR" b="1" dirty="0"/>
              <a:t>prioritairement </a:t>
            </a:r>
            <a:r>
              <a:rPr lang="fr-FR" dirty="0"/>
              <a:t>en</a:t>
            </a:r>
            <a:r>
              <a:rPr lang="fr-FR" b="1" dirty="0"/>
              <a:t> langues vivantes </a:t>
            </a:r>
            <a:r>
              <a:rPr lang="fr-FR" dirty="0"/>
              <a:t>et en </a:t>
            </a:r>
            <a:r>
              <a:rPr lang="fr-FR" b="1" dirty="0"/>
              <a:t>français</a:t>
            </a:r>
            <a:r>
              <a:rPr lang="fr-FR" dirty="0"/>
              <a:t>, puis dans une moindre mesure en mathématiques et en histoire, que des efforts de concision sont </a:t>
            </a:r>
            <a:r>
              <a:rPr lang="fr-FR" dirty="0" smtClean="0"/>
              <a:t>attendus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Perception globale du projet de programme de cycle 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solidFill>
                  <a:srgbClr val="404040"/>
                </a:solidFill>
                <a:latin typeface="Calibri" pitchFamily="34" charset="0"/>
              </a:rPr>
              <a:t>Sommaire 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>
                <a:latin typeface="Calibri" pitchFamily="34" charset="0"/>
              </a:rPr>
              <a:t>Bilan de la consultation nationale</a:t>
            </a:r>
          </a:p>
          <a:p>
            <a:r>
              <a:rPr lang="fr-FR" altLang="fr-FR" dirty="0" smtClean="0">
                <a:latin typeface="Calibri" pitchFamily="34" charset="0"/>
              </a:rPr>
              <a:t>Principaux enseignements pour le cycle 2</a:t>
            </a:r>
          </a:p>
          <a:p>
            <a:pPr lvl="1"/>
            <a:r>
              <a:rPr lang="fr-FR" altLang="fr-FR" dirty="0" smtClean="0">
                <a:latin typeface="Calibri" pitchFamily="34" charset="0"/>
              </a:rPr>
              <a:t>Les résultats de l’enquête en ligne</a:t>
            </a:r>
          </a:p>
          <a:p>
            <a:pPr lvl="1"/>
            <a:r>
              <a:rPr lang="fr-FR" altLang="fr-FR" dirty="0" smtClean="0">
                <a:latin typeface="Calibri" pitchFamily="34" charset="0"/>
              </a:rPr>
              <a:t>L’avis des corps d’inspection</a:t>
            </a:r>
          </a:p>
          <a:p>
            <a:r>
              <a:rPr lang="fr-FR" altLang="fr-FR" dirty="0" smtClean="0">
                <a:latin typeface="Calibri" pitchFamily="34" charset="0"/>
              </a:rPr>
              <a:t>Principaux </a:t>
            </a:r>
            <a:r>
              <a:rPr lang="fr-FR" altLang="fr-FR" dirty="0">
                <a:latin typeface="Calibri" pitchFamily="34" charset="0"/>
              </a:rPr>
              <a:t>enseignements pour le cycle </a:t>
            </a:r>
            <a:r>
              <a:rPr lang="fr-FR" altLang="fr-FR" dirty="0" smtClean="0">
                <a:latin typeface="Calibri" pitchFamily="34" charset="0"/>
              </a:rPr>
              <a:t>3</a:t>
            </a:r>
          </a:p>
          <a:p>
            <a:pPr lvl="1"/>
            <a:r>
              <a:rPr lang="fr-FR" altLang="fr-FR" dirty="0">
                <a:latin typeface="Calibri" pitchFamily="34" charset="0"/>
              </a:rPr>
              <a:t>Les résultats de l’enquête en ligne</a:t>
            </a:r>
          </a:p>
          <a:p>
            <a:pPr lvl="1"/>
            <a:r>
              <a:rPr lang="fr-FR" altLang="fr-FR" dirty="0">
                <a:latin typeface="Calibri" pitchFamily="34" charset="0"/>
              </a:rPr>
              <a:t>L’avis des corps d’inspection</a:t>
            </a:r>
          </a:p>
          <a:p>
            <a:r>
              <a:rPr lang="fr-FR" altLang="fr-FR" dirty="0" smtClean="0">
                <a:latin typeface="Calibri" pitchFamily="34" charset="0"/>
              </a:rPr>
              <a:t>Principaux </a:t>
            </a:r>
            <a:r>
              <a:rPr lang="fr-FR" altLang="fr-FR" dirty="0">
                <a:latin typeface="Calibri" pitchFamily="34" charset="0"/>
              </a:rPr>
              <a:t>enseignements pour le cycle </a:t>
            </a:r>
            <a:r>
              <a:rPr lang="fr-FR" altLang="fr-FR" dirty="0" smtClean="0">
                <a:latin typeface="Calibri" pitchFamily="34" charset="0"/>
              </a:rPr>
              <a:t>4</a:t>
            </a:r>
          </a:p>
          <a:p>
            <a:pPr lvl="1"/>
            <a:r>
              <a:rPr lang="fr-FR" altLang="fr-FR" dirty="0">
                <a:latin typeface="Calibri" pitchFamily="34" charset="0"/>
              </a:rPr>
              <a:t>Les résultats de l’enquête en ligne</a:t>
            </a:r>
          </a:p>
          <a:p>
            <a:pPr lvl="1"/>
            <a:r>
              <a:rPr lang="fr-FR" altLang="fr-FR" dirty="0">
                <a:latin typeface="Calibri" pitchFamily="34" charset="0"/>
              </a:rPr>
              <a:t>L’avis des corps d’inspection</a:t>
            </a:r>
          </a:p>
          <a:p>
            <a:pPr marL="0" indent="0">
              <a:buNone/>
            </a:pPr>
            <a:endParaRPr lang="fr-FR" altLang="fr-FR" dirty="0"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2048" y="1988840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 projet de programme gagnerait à être plus lisible (1</a:t>
            </a:r>
            <a:r>
              <a:rPr lang="fr-FR" sz="1100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er</a:t>
            </a:r>
            <a:r>
              <a:rPr lang="fr-FR" sz="11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degré)</a:t>
            </a:r>
            <a:endParaRPr lang="fr-FR" sz="11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301208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Le contenu du projet de programme et le volume dédié</a:t>
            </a:r>
          </a:p>
          <a:p>
            <a:pPr algn="r"/>
            <a:r>
              <a:rPr lang="fr-FR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aux différents champs disciplinaires sont en </a:t>
            </a:r>
            <a:r>
              <a:rPr lang="fr-FR" sz="11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adéquation (1</a:t>
            </a:r>
            <a:r>
              <a:rPr lang="fr-FR" sz="1100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er</a:t>
            </a:r>
            <a:r>
              <a:rPr lang="fr-FR" sz="11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degré)</a:t>
            </a:r>
            <a:endParaRPr lang="fr-FR" sz="11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4662" y="2492896"/>
            <a:ext cx="3689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 projet de programme gagnerait à être plus lisible (2</a:t>
            </a:r>
            <a:r>
              <a:rPr lang="fr-FR" sz="1100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nd</a:t>
            </a:r>
            <a:r>
              <a:rPr lang="fr-FR" sz="11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degré)</a:t>
            </a:r>
            <a:endParaRPr lang="fr-FR" sz="11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Perception globale du projet de programme de cycle 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60701666"/>
              </p:ext>
            </p:extLst>
          </p:nvPr>
        </p:nvGraphicFramePr>
        <p:xfrm>
          <a:off x="141287" y="1484784"/>
          <a:ext cx="8861425" cy="460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7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dirty="0"/>
              <a:t>Les résultats de l’enquête en ligne :</a:t>
            </a:r>
            <a:br>
              <a:rPr lang="fr-FR" dirty="0"/>
            </a:br>
            <a:r>
              <a:rPr lang="fr-FR" dirty="0" smtClean="0"/>
              <a:t>Approche détaillée du </a:t>
            </a:r>
            <a:r>
              <a:rPr lang="fr-FR" dirty="0"/>
              <a:t>projet de </a:t>
            </a:r>
            <a:r>
              <a:rPr lang="fr-FR" dirty="0" smtClean="0"/>
              <a:t>programme de </a:t>
            </a:r>
            <a:r>
              <a:rPr lang="fr-FR" smtClean="0"/>
              <a:t>cycle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8064251" cy="4248150"/>
          </a:xfrm>
        </p:spPr>
        <p:txBody>
          <a:bodyPr/>
          <a:lstStyle/>
          <a:p>
            <a:pPr>
              <a:spcAft>
                <a:spcPts val="760"/>
              </a:spcAft>
            </a:pPr>
            <a:r>
              <a:rPr lang="fr-FR" dirty="0" smtClean="0"/>
              <a:t>Sur les quatre dimensions (niveau d’exigence, mise en œuvre, attendus de fin de cycle, repères de progressivité), on observe dans la quasi-totalité des domaines d’enseignement un </a:t>
            </a:r>
            <a:r>
              <a:rPr lang="fr-FR" b="1" dirty="0"/>
              <a:t>décalage de perception entre personnels du 1</a:t>
            </a:r>
            <a:r>
              <a:rPr lang="fr-FR" b="1" baseline="30000" dirty="0"/>
              <a:t>er</a:t>
            </a:r>
            <a:r>
              <a:rPr lang="fr-FR" b="1" dirty="0"/>
              <a:t> et du 2</a:t>
            </a:r>
            <a:r>
              <a:rPr lang="fr-FR" b="1" baseline="30000" dirty="0"/>
              <a:t>nde</a:t>
            </a:r>
            <a:r>
              <a:rPr lang="fr-FR" b="1" dirty="0"/>
              <a:t> degrés</a:t>
            </a:r>
            <a:r>
              <a:rPr lang="fr-FR" dirty="0"/>
              <a:t>, ces derniers étant systématiquement moins nombreux </a:t>
            </a:r>
            <a:r>
              <a:rPr lang="fr-FR" dirty="0" smtClean="0"/>
              <a:t>à adhérer au </a:t>
            </a:r>
            <a:r>
              <a:rPr lang="fr-FR" dirty="0"/>
              <a:t>projet de </a:t>
            </a:r>
            <a:r>
              <a:rPr lang="fr-FR" dirty="0" smtClean="0"/>
              <a:t>programme</a:t>
            </a:r>
          </a:p>
          <a:p>
            <a:pPr>
              <a:spcAft>
                <a:spcPts val="760"/>
              </a:spcAft>
            </a:pPr>
            <a:r>
              <a:rPr lang="fr-FR" dirty="0" smtClean="0"/>
              <a:t>Niveau d’exigence  (connaissances et compétences adaptées aux élèves ?) :</a:t>
            </a:r>
          </a:p>
          <a:p>
            <a:pPr lvl="1">
              <a:spcAft>
                <a:spcPts val="760"/>
              </a:spcAft>
            </a:pPr>
            <a:r>
              <a:rPr lang="fr-FR" dirty="0"/>
              <a:t>Dans le </a:t>
            </a: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degré</a:t>
            </a:r>
            <a:r>
              <a:rPr lang="fr-FR" dirty="0"/>
              <a:t>, c’est en </a:t>
            </a:r>
            <a:r>
              <a:rPr lang="fr-FR" b="1" dirty="0"/>
              <a:t>mathématiques</a:t>
            </a:r>
            <a:r>
              <a:rPr lang="fr-FR" dirty="0"/>
              <a:t> et en </a:t>
            </a:r>
            <a:r>
              <a:rPr lang="fr-FR" b="1" dirty="0"/>
              <a:t>EPS</a:t>
            </a:r>
            <a:r>
              <a:rPr lang="fr-FR" dirty="0"/>
              <a:t> que </a:t>
            </a:r>
            <a:r>
              <a:rPr lang="fr-FR" dirty="0" smtClean="0"/>
              <a:t>l’adhésion est la </a:t>
            </a:r>
            <a:r>
              <a:rPr lang="fr-FR" dirty="0"/>
              <a:t>plus </a:t>
            </a:r>
            <a:r>
              <a:rPr lang="fr-FR" dirty="0" smtClean="0"/>
              <a:t>forte</a:t>
            </a:r>
            <a:r>
              <a:rPr lang="fr-FR" dirty="0"/>
              <a:t> ; à l’inverse c’est en langues vivantes </a:t>
            </a:r>
            <a:r>
              <a:rPr lang="fr-FR" dirty="0" smtClean="0"/>
              <a:t>qu’elle </a:t>
            </a:r>
            <a:r>
              <a:rPr lang="fr-FR" dirty="0"/>
              <a:t>est </a:t>
            </a:r>
            <a:r>
              <a:rPr lang="fr-FR" dirty="0" smtClean="0"/>
              <a:t>la </a:t>
            </a:r>
            <a:r>
              <a:rPr lang="fr-FR" dirty="0"/>
              <a:t>plus </a:t>
            </a:r>
            <a:r>
              <a:rPr lang="fr-FR" dirty="0" smtClean="0"/>
              <a:t>faible</a:t>
            </a:r>
          </a:p>
          <a:p>
            <a:pPr lvl="1">
              <a:spcAft>
                <a:spcPts val="760"/>
              </a:spcAft>
            </a:pPr>
            <a:r>
              <a:rPr lang="fr-FR" dirty="0"/>
              <a:t>Dans le </a:t>
            </a:r>
            <a:r>
              <a:rPr lang="fr-FR" b="1" dirty="0"/>
              <a:t>2</a:t>
            </a:r>
            <a:r>
              <a:rPr lang="fr-FR" b="1" baseline="30000" dirty="0"/>
              <a:t>nd</a:t>
            </a:r>
            <a:r>
              <a:rPr lang="fr-FR" b="1" dirty="0"/>
              <a:t> degré</a:t>
            </a:r>
            <a:r>
              <a:rPr lang="fr-FR" dirty="0"/>
              <a:t>, c’est également en </a:t>
            </a:r>
            <a:r>
              <a:rPr lang="fr-FR" b="1" dirty="0"/>
              <a:t>EPS</a:t>
            </a:r>
            <a:r>
              <a:rPr lang="fr-FR" dirty="0"/>
              <a:t> que le pourcentage de répondants s’accordant à dire que les contenus d’enseignement sont adaptés aux élèves est le plus important ; à l’opposé, moins de la moitié des professeurs de physique-chimie, de français et de technologie les juge adaptés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dirty="0"/>
              <a:t>Les résultats de l’enquête en ligne :</a:t>
            </a:r>
            <a:br>
              <a:rPr lang="fr-FR" dirty="0"/>
            </a:br>
            <a:r>
              <a:rPr lang="fr-FR" dirty="0" smtClean="0"/>
              <a:t>Approche détaillée du </a:t>
            </a:r>
            <a:r>
              <a:rPr lang="fr-FR" dirty="0"/>
              <a:t>projet de </a:t>
            </a:r>
            <a:r>
              <a:rPr lang="fr-FR" dirty="0" smtClean="0"/>
              <a:t>programme de </a:t>
            </a:r>
            <a:r>
              <a:rPr lang="fr-FR" smtClean="0"/>
              <a:t>cycle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556792"/>
            <a:ext cx="8064251" cy="4536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 smtClean="0"/>
              <a:t>Mise en œuvre dans la classe  (opérationnel ?) :</a:t>
            </a:r>
          </a:p>
          <a:p>
            <a:pPr lvl="1">
              <a:spcAft>
                <a:spcPts val="300"/>
              </a:spcAft>
            </a:pPr>
            <a:r>
              <a:rPr lang="fr-FR" b="1" dirty="0" smtClean="0"/>
              <a:t>À </a:t>
            </a:r>
            <a:r>
              <a:rPr lang="fr-FR" b="1" dirty="0"/>
              <a:t>l’école</a:t>
            </a:r>
            <a:r>
              <a:rPr lang="fr-FR" dirty="0"/>
              <a:t>, tous les champs disciplinaires (hormis les langues vivantes) sont jugés opérationnels par une majorité de </a:t>
            </a:r>
            <a:r>
              <a:rPr lang="fr-FR" dirty="0" smtClean="0"/>
              <a:t>répondants</a:t>
            </a:r>
          </a:p>
          <a:p>
            <a:pPr lvl="1">
              <a:spcAft>
                <a:spcPts val="600"/>
              </a:spcAft>
            </a:pPr>
            <a:r>
              <a:rPr lang="fr-FR" b="1" dirty="0" smtClean="0"/>
              <a:t>Au </a:t>
            </a:r>
            <a:r>
              <a:rPr lang="fr-FR" b="1" dirty="0"/>
              <a:t>collège</a:t>
            </a:r>
            <a:r>
              <a:rPr lang="fr-FR" dirty="0"/>
              <a:t> en revanche, seuls les professeurs d’EPS sont majoritaires pour dire que le projet de programme semble opérationnel, ceux qui sont les moins nombreux à le juger opérationnel sont </a:t>
            </a:r>
            <a:r>
              <a:rPr lang="fr-FR" dirty="0" smtClean="0"/>
              <a:t>les professeurs </a:t>
            </a:r>
            <a:r>
              <a:rPr lang="fr-FR" dirty="0"/>
              <a:t>de physique-chimie, de français et de technologie</a:t>
            </a:r>
            <a:endParaRPr lang="fr-FR" dirty="0" smtClean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r-FR" dirty="0" smtClean="0"/>
              <a:t>Attendus de fin de cycle (permettent d’évaluer les acquis des élèves ?) :</a:t>
            </a:r>
          </a:p>
          <a:p>
            <a:pPr lvl="1">
              <a:spcAft>
                <a:spcPts val="300"/>
              </a:spcAft>
            </a:pPr>
            <a:r>
              <a:rPr lang="fr-FR" dirty="0"/>
              <a:t>D</a:t>
            </a:r>
            <a:r>
              <a:rPr lang="fr-FR" dirty="0" smtClean="0"/>
              <a:t>ans le </a:t>
            </a:r>
            <a:r>
              <a:rPr lang="fr-FR" b="1" dirty="0" smtClean="0"/>
              <a:t>1</a:t>
            </a:r>
            <a:r>
              <a:rPr lang="fr-FR" b="1" baseline="30000" dirty="0" smtClean="0"/>
              <a:t>er</a:t>
            </a:r>
            <a:r>
              <a:rPr lang="fr-FR" b="1" dirty="0" smtClean="0"/>
              <a:t> degré</a:t>
            </a:r>
            <a:r>
              <a:rPr lang="fr-FR" dirty="0" smtClean="0"/>
              <a:t>, quel que soit le champ disciplinaire considéré, </a:t>
            </a:r>
            <a:r>
              <a:rPr lang="fr-FR" b="1" dirty="0" smtClean="0"/>
              <a:t>la majorité des personnes consultées s’accorde à dire que les attendus de fin de cycle permettent d’évaluer les acquis des élèves </a:t>
            </a:r>
          </a:p>
          <a:p>
            <a:pPr lvl="1">
              <a:spcAft>
                <a:spcPts val="300"/>
              </a:spcAft>
            </a:pPr>
            <a:r>
              <a:rPr lang="fr-FR" dirty="0"/>
              <a:t>D</a:t>
            </a:r>
            <a:r>
              <a:rPr lang="fr-FR" dirty="0" smtClean="0"/>
              <a:t>ans </a:t>
            </a:r>
            <a:r>
              <a:rPr lang="fr-FR" dirty="0"/>
              <a:t>le </a:t>
            </a:r>
            <a:r>
              <a:rPr lang="fr-FR" b="1" dirty="0"/>
              <a:t>2</a:t>
            </a:r>
            <a:r>
              <a:rPr lang="fr-FR" b="1" baseline="30000" dirty="0"/>
              <a:t>nd</a:t>
            </a:r>
            <a:r>
              <a:rPr lang="fr-FR" b="1" dirty="0"/>
              <a:t> degré </a:t>
            </a:r>
            <a:r>
              <a:rPr lang="fr-FR" dirty="0"/>
              <a:t>en revanche, </a:t>
            </a:r>
            <a:r>
              <a:rPr lang="fr-FR" dirty="0" smtClean="0"/>
              <a:t>cela n’est le cas qu’en </a:t>
            </a:r>
            <a:r>
              <a:rPr lang="fr-FR" dirty="0"/>
              <a:t>éducation musicale, en EPS, en mathématiques, en arts plastiques et en </a:t>
            </a:r>
            <a:r>
              <a:rPr lang="fr-FR" dirty="0" smtClean="0"/>
              <a:t>histoire-géographie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r-FR" dirty="0" smtClean="0"/>
              <a:t>Repères de progressivité (y en </a:t>
            </a:r>
            <a:r>
              <a:rPr lang="fr-FR" dirty="0" err="1" smtClean="0"/>
              <a:t>a-t-il</a:t>
            </a:r>
            <a:r>
              <a:rPr lang="fr-FR" dirty="0" smtClean="0"/>
              <a:t> suffisamment ?) </a:t>
            </a:r>
            <a:r>
              <a:rPr lang="fr-FR" dirty="0"/>
              <a:t>:</a:t>
            </a:r>
          </a:p>
          <a:p>
            <a:pPr lvl="1">
              <a:spcAft>
                <a:spcPts val="300"/>
              </a:spcAft>
            </a:pPr>
            <a:r>
              <a:rPr lang="fr-FR" dirty="0"/>
              <a:t>D</a:t>
            </a:r>
            <a:r>
              <a:rPr lang="fr-FR" dirty="0" smtClean="0"/>
              <a:t>ans le </a:t>
            </a:r>
            <a:r>
              <a:rPr lang="fr-FR" b="1" dirty="0" smtClean="0"/>
              <a:t>1</a:t>
            </a:r>
            <a:r>
              <a:rPr lang="fr-FR" b="1" baseline="30000" dirty="0" smtClean="0"/>
              <a:t>er</a:t>
            </a:r>
            <a:r>
              <a:rPr lang="fr-FR" b="1" dirty="0" smtClean="0"/>
              <a:t> degré</a:t>
            </a:r>
            <a:r>
              <a:rPr lang="fr-FR" dirty="0" smtClean="0"/>
              <a:t>, la réponse est affirmative dans tous les champs disciplinaires hormis </a:t>
            </a:r>
            <a:r>
              <a:rPr lang="fr-FR" dirty="0"/>
              <a:t>en </a:t>
            </a:r>
            <a:r>
              <a:rPr lang="fr-FR" dirty="0" smtClean="0"/>
              <a:t>français</a:t>
            </a:r>
          </a:p>
          <a:p>
            <a:pPr lvl="1">
              <a:spcAft>
                <a:spcPts val="300"/>
              </a:spcAft>
            </a:pPr>
            <a:r>
              <a:rPr lang="fr-FR" dirty="0"/>
              <a:t>D</a:t>
            </a:r>
            <a:r>
              <a:rPr lang="fr-FR" dirty="0" smtClean="0"/>
              <a:t>ans </a:t>
            </a:r>
            <a:r>
              <a:rPr lang="fr-FR" dirty="0"/>
              <a:t>le </a:t>
            </a:r>
            <a:r>
              <a:rPr lang="fr-FR" b="1" dirty="0"/>
              <a:t>2</a:t>
            </a:r>
            <a:r>
              <a:rPr lang="fr-FR" b="1" baseline="30000" dirty="0"/>
              <a:t>nd</a:t>
            </a:r>
            <a:r>
              <a:rPr lang="fr-FR" b="1" dirty="0"/>
              <a:t> degré </a:t>
            </a:r>
            <a:r>
              <a:rPr lang="fr-FR" dirty="0"/>
              <a:t>en revanche, </a:t>
            </a:r>
            <a:r>
              <a:rPr lang="fr-FR" dirty="0" smtClean="0"/>
              <a:t>elle est négative dans toutes les disciplines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résultats de l’enquête en ligne :</a:t>
            </a:r>
            <a:br>
              <a:rPr lang="fr-FR" dirty="0"/>
            </a:br>
            <a:r>
              <a:rPr lang="fr-FR" dirty="0"/>
              <a:t>Approche détaillée du projet de </a:t>
            </a:r>
            <a:r>
              <a:rPr lang="fr-FR" dirty="0" smtClean="0"/>
              <a:t>programme de cycle 3</a:t>
            </a:r>
            <a:endParaRPr lang="fr-FR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39021958"/>
              </p:ext>
            </p:extLst>
          </p:nvPr>
        </p:nvGraphicFramePr>
        <p:xfrm>
          <a:off x="467544" y="1556792"/>
          <a:ext cx="4680520" cy="467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"/>
          <p:cNvGraphicFramePr/>
          <p:nvPr>
            <p:extLst>
              <p:ext uri="{D42A27DB-BD31-4B8C-83A1-F6EECF244321}">
                <p14:modId xmlns:p14="http://schemas.microsoft.com/office/powerpoint/2010/main" val="944169780"/>
              </p:ext>
            </p:extLst>
          </p:nvPr>
        </p:nvGraphicFramePr>
        <p:xfrm>
          <a:off x="4860032" y="1700808"/>
          <a:ext cx="416876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71600" y="155679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 Narrow" panose="020B0606020202030204" pitchFamily="34" charset="0"/>
              </a:rPr>
              <a:t>1</a:t>
            </a:r>
            <a:r>
              <a:rPr lang="fr-FR" sz="1400" b="1" baseline="30000" dirty="0" smtClean="0">
                <a:latin typeface="Arial Narrow" panose="020B0606020202030204" pitchFamily="34" charset="0"/>
              </a:rPr>
              <a:t>er</a:t>
            </a:r>
            <a:r>
              <a:rPr lang="fr-FR" sz="1400" b="1" dirty="0" smtClean="0">
                <a:latin typeface="Arial Narrow" panose="020B0606020202030204" pitchFamily="34" charset="0"/>
              </a:rPr>
              <a:t> degré (% de "tout à fait" + "plutôt d’accord") </a:t>
            </a:r>
            <a:endParaRPr lang="fr-FR" sz="1400" b="1" dirty="0">
              <a:latin typeface="Arial Narrow" panose="020B0606020202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4048" y="155679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 Narrow" panose="020B0606020202030204" pitchFamily="34" charset="0"/>
              </a:rPr>
              <a:t>2</a:t>
            </a:r>
            <a:r>
              <a:rPr lang="fr-FR" sz="1400" b="1" baseline="30000" dirty="0" smtClean="0">
                <a:latin typeface="Arial Narrow" panose="020B0606020202030204" pitchFamily="34" charset="0"/>
              </a:rPr>
              <a:t>nd</a:t>
            </a:r>
            <a:r>
              <a:rPr lang="fr-FR" sz="1400" b="1" dirty="0" smtClean="0">
                <a:latin typeface="Arial Narrow" panose="020B0606020202030204" pitchFamily="34" charset="0"/>
              </a:rPr>
              <a:t> degré (% de "tout à fait" + "plutôt d’accord") </a:t>
            </a:r>
            <a:endParaRPr lang="fr-FR" sz="1400" b="1" dirty="0">
              <a:latin typeface="Arial Narrow" panose="020B0606020202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29122"/>
            <a:ext cx="7775575" cy="453618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Français 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Une présentation tabulaire claire et </a:t>
            </a:r>
            <a:r>
              <a:rPr lang="fr-FR" dirty="0" smtClean="0"/>
              <a:t>cohérente 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enseignement qui accorde une place importante à l’oral, aux stratégies de métacognition en lecture, à la démarche heuristique</a:t>
            </a:r>
          </a:p>
          <a:p>
            <a:pPr lvl="1">
              <a:spcBef>
                <a:spcPts val="300"/>
              </a:spcBef>
              <a:buFont typeface="Calibri" panose="020F0502020204030204" pitchFamily="34" charset="0"/>
              <a:buChar char="-"/>
            </a:pPr>
            <a:r>
              <a:rPr lang="fr-FR" dirty="0"/>
              <a:t>Une nécessité de préciser la place des textes empruntés aux classiques de la littérature et à la littérature de jeunesse pour la constitution d’une culture littéraire</a:t>
            </a:r>
          </a:p>
          <a:p>
            <a:pPr lvl="1">
              <a:spcBef>
                <a:spcPts val="300"/>
              </a:spcBef>
              <a:buFont typeface="Calibri" panose="020F0502020204030204" pitchFamily="34" charset="0"/>
              <a:buChar char="-"/>
            </a:pPr>
            <a:r>
              <a:rPr lang="fr-FR" dirty="0"/>
              <a:t>Une terminologie grammaticale à harmoniser (cycles 3 et 4</a:t>
            </a:r>
            <a:r>
              <a:rPr lang="fr-FR" dirty="0" smtClean="0"/>
              <a:t>)</a:t>
            </a:r>
          </a:p>
          <a:p>
            <a:pPr lvl="1">
              <a:spcBef>
                <a:spcPts val="300"/>
              </a:spcBef>
              <a:buFont typeface="Calibri" panose="020F0502020204030204" pitchFamily="34" charset="0"/>
              <a:buChar char="-"/>
            </a:pPr>
            <a:r>
              <a:rPr lang="fr-FR" dirty="0"/>
              <a:t>La spécificité de la classe de 6</a:t>
            </a:r>
            <a:r>
              <a:rPr lang="fr-FR" baseline="30000" dirty="0"/>
              <a:t>ème</a:t>
            </a:r>
            <a:r>
              <a:rPr lang="fr-FR" dirty="0"/>
              <a:t> à mettre en </a:t>
            </a:r>
            <a:r>
              <a:rPr lang="fr-FR" dirty="0" smtClean="0"/>
              <a:t>évidence</a:t>
            </a:r>
            <a:endParaRPr lang="fr-FR" dirty="0"/>
          </a:p>
          <a:p>
            <a:pPr lvl="1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dirty="0" smtClean="0"/>
              <a:t>Des </a:t>
            </a:r>
            <a:r>
              <a:rPr lang="fr-FR" dirty="0"/>
              <a:t>repères de progressivité à </a:t>
            </a:r>
            <a:r>
              <a:rPr lang="fr-FR" dirty="0" smtClean="0"/>
              <a:t>expliciter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r-FR" b="1" dirty="0" smtClean="0"/>
              <a:t>Langues </a:t>
            </a:r>
            <a:r>
              <a:rPr lang="fr-FR" b="1" dirty="0"/>
              <a:t>vivantes  (étrangères ou régionales)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Un programme clair et lisible, adossé au CECRL et articulé au socle commun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Des références aux outils numériques qui favorisent la réflexion pédagogique et interdisciplinaire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Une dimension culturelle du programme à étayer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Des </a:t>
            </a:r>
            <a:r>
              <a:rPr lang="fr-FR" dirty="0"/>
              <a:t>attendus de fin de cycle à préciser et des repères de progressivité à </a:t>
            </a:r>
            <a:r>
              <a:rPr lang="fr-FR" dirty="0" smtClean="0"/>
              <a:t>expliciter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des contributions académiques des corps d’inspection territoriaux : avis et suggestions par champ disciplinaire pour le cycle 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556792"/>
            <a:ext cx="8064896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b="1" dirty="0" smtClean="0"/>
              <a:t>Education physique et sportive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Des finalités et des objectifs appréciés dans le préambule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Une articulation avec le socle commun à renforcer (expliciter les apports de la discipline aux </a:t>
            </a:r>
            <a:r>
              <a:rPr lang="fr-FR" dirty="0" smtClean="0"/>
              <a:t>cinq </a:t>
            </a:r>
            <a:r>
              <a:rPr lang="fr-FR" dirty="0"/>
              <a:t>domaines de formation)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Le concept de </a:t>
            </a:r>
            <a:r>
              <a:rPr lang="fr-FR" dirty="0" smtClean="0"/>
              <a:t>«</a:t>
            </a:r>
            <a:r>
              <a:rPr lang="fr-FR" smtClean="0"/>
              <a:t> </a:t>
            </a:r>
            <a:r>
              <a:rPr lang="fr-FR" smtClean="0"/>
              <a:t>compétence</a:t>
            </a:r>
            <a:r>
              <a:rPr lang="fr-FR" dirty="0" smtClean="0"/>
              <a:t> » </a:t>
            </a:r>
            <a:r>
              <a:rPr lang="fr-FR" dirty="0"/>
              <a:t>à clarifier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attendus de fin de cycle à préciser et à expliciter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 programme trop centré sur la performance, dont le niveau d’ambition est à reconsidérer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repères de progressivité clairs et précis à intégrer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b="1" dirty="0" smtClean="0"/>
              <a:t>Enseignements artistiques </a:t>
            </a:r>
            <a:r>
              <a:rPr lang="fr-FR" b="1" dirty="0"/>
              <a:t>–</a:t>
            </a:r>
            <a:r>
              <a:rPr lang="fr-FR" b="1" dirty="0" smtClean="0"/>
              <a:t> arts plastiques et visuels, éducation musicale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Une articulation claire au socle commun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La pratique et le projet de l’élève placés au centre du programme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L’intitulé de l’enseignement à revoir, en cohérence avec les fondements épistémologiques de la discipline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Le numérique, à intégrer davantage dans les démarches préconisées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Une présentation tabulaire dense à revoir pour rendre pleinement lisibles les </a:t>
            </a:r>
            <a:r>
              <a:rPr lang="fr-FR" dirty="0" smtClean="0"/>
              <a:t>contenus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Le terme de </a:t>
            </a:r>
            <a:r>
              <a:rPr lang="fr-FR" i="1" dirty="0"/>
              <a:t>maîtrise</a:t>
            </a:r>
            <a:r>
              <a:rPr lang="fr-FR" dirty="0"/>
              <a:t> à faire évoluer dans </a:t>
            </a:r>
            <a:r>
              <a:rPr lang="fr-FR" i="1" dirty="0"/>
              <a:t>niveau de maîtrise attendu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contributions académiques des corps d’inspection territoriaux : avis et suggestions par champ disciplinaire pour le cycle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29122"/>
            <a:ext cx="7775575" cy="42481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Enseignements artistiques – histoire des arts</a:t>
            </a:r>
          </a:p>
          <a:p>
            <a:pPr lvl="1">
              <a:spcAft>
                <a:spcPts val="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Une présentation tabulaire claire, qui propose des outils et des méthodes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 smtClean="0"/>
              <a:t>Un </a:t>
            </a:r>
            <a:r>
              <a:rPr lang="fr-FR" dirty="0"/>
              <a:t>programme qui définit un cadre de formation solide et encourage les dispositifs pédagogiques variés</a:t>
            </a:r>
          </a:p>
          <a:p>
            <a:pPr lvl="1"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fr-FR" dirty="0" smtClean="0"/>
              <a:t>Une </a:t>
            </a:r>
            <a:r>
              <a:rPr lang="fr-FR" dirty="0"/>
              <a:t>articulation aux autres champs disciplinaires à préciser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Mathématiques</a:t>
            </a:r>
            <a:endParaRPr lang="fr-FR" dirty="0"/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riche et détaillé qui donne une place centrale à la résolution de problèmes et intègre le numérique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Une </a:t>
            </a:r>
            <a:r>
              <a:rPr lang="fr-FR" dirty="0"/>
              <a:t>harmonisation nécessaire, en cohérence avec le programme de cycle 4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 usage du concept de </a:t>
            </a:r>
            <a:r>
              <a:rPr lang="fr-FR" dirty="0" smtClean="0"/>
              <a:t>« compétence » </a:t>
            </a:r>
            <a:r>
              <a:rPr lang="fr-FR" dirty="0"/>
              <a:t>à clarifier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repères de progressivité à </a:t>
            </a:r>
            <a:r>
              <a:rPr lang="fr-FR" dirty="0" smtClean="0"/>
              <a:t>réorganiser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contributions académiques des corps d’inspection territoriaux : avis et suggestions par champ disciplinaire pour le cycle 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556792"/>
            <a:ext cx="7775575" cy="46085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b="1" dirty="0" smtClean="0"/>
              <a:t>Histoire et géographie</a:t>
            </a:r>
          </a:p>
          <a:p>
            <a:pPr lvl="1">
              <a:spcAft>
                <a:spcPts val="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clair et concis, qui lie les deux disciplines et qui s’articule au socle commun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accent mis sur le travail collaboratif des élèves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contenus à reconsidérer et une écriture à harmoniser pour parvenir à une présentation commune au sein du cycle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dirty="0"/>
              <a:t>Des repères de progressivité à préciser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b="1" dirty="0" smtClean="0"/>
              <a:t>Sciences et technologie</a:t>
            </a:r>
            <a:endParaRPr lang="fr-FR" dirty="0" smtClean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La constitution d’un pôle scientifique interdisciplinaire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Des démarches approuvées et des contenus qui tiennent compte des enjeux de la société contemporaine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 équilibre entre les contenus à repenser (introduire des éléments relatifs à la matière et à ses transformations physico-chimiques)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dirty="0"/>
              <a:t>Un niveau d’ambition à revoir pour des élèves de cycle 3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dirty="0"/>
              <a:t>Une étude de la relation entre l’homme et l’environnement à inscrire dans une perspective plus positive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dirty="0"/>
              <a:t>Une terminologie à clarifier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dirty="0"/>
              <a:t>Des attendus de fin de cycle et des repères de progressivité à préciser et à </a:t>
            </a:r>
            <a:r>
              <a:rPr lang="fr-FR" dirty="0" smtClean="0"/>
              <a:t>expliciter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contributions académiques des corps d’inspection territoriaux : avis et suggestions par champ disciplinaire pour le cycle 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336704" cy="1368152"/>
          </a:xfrm>
        </p:spPr>
        <p:txBody>
          <a:bodyPr/>
          <a:lstStyle/>
          <a:p>
            <a:r>
              <a:rPr lang="fr-FR" dirty="0"/>
              <a:t>PRINCIPAUX ENSEIGNEMENTS POUR LE CYCLE </a:t>
            </a:r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Fonction </a:t>
            </a:r>
            <a:r>
              <a:rPr lang="fr-FR" dirty="0"/>
              <a:t>des personnes interrogées </a:t>
            </a:r>
            <a:r>
              <a:rPr lang="fr-FR" dirty="0" smtClean="0"/>
              <a:t>et discipline enseignée</a:t>
            </a:r>
            <a:endParaRPr lang="fr-F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16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 bmk="_Toc42308098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Gothic" pitchFamily="49" charset="-128"/>
                <a:cs typeface="Times New Roman" pitchFamily="18" charset="0"/>
              </a:rPr>
              <a:t>	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84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59833291"/>
              </p:ext>
            </p:extLst>
          </p:nvPr>
        </p:nvGraphicFramePr>
        <p:xfrm>
          <a:off x="251520" y="2204864"/>
          <a:ext cx="419100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3182435200"/>
              </p:ext>
            </p:extLst>
          </p:nvPr>
        </p:nvGraphicFramePr>
        <p:xfrm>
          <a:off x="4283968" y="2204864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 LA CONSULTATION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556792"/>
            <a:ext cx="7775575" cy="46085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Si </a:t>
            </a:r>
            <a:r>
              <a:rPr lang="fr-FR" b="1" dirty="0" smtClean="0"/>
              <a:t>une majorité de répondants reconnaît </a:t>
            </a:r>
            <a:r>
              <a:rPr lang="fr-FR" dirty="0" smtClean="0"/>
              <a:t>que </a:t>
            </a:r>
            <a:r>
              <a:rPr lang="fr-FR" b="1" dirty="0"/>
              <a:t>le projet de programme de cycle 4 est bien articulé au socle commun</a:t>
            </a:r>
            <a:r>
              <a:rPr lang="fr-FR" dirty="0"/>
              <a:t>, </a:t>
            </a:r>
            <a:r>
              <a:rPr lang="fr-FR" dirty="0" smtClean="0"/>
              <a:t>moins </a:t>
            </a:r>
            <a:r>
              <a:rPr lang="fr-FR" dirty="0"/>
              <a:t>de 4 </a:t>
            </a:r>
            <a:r>
              <a:rPr lang="fr-FR" dirty="0" smtClean="0"/>
              <a:t>sur </a:t>
            </a:r>
            <a:r>
              <a:rPr lang="fr-FR" dirty="0"/>
              <a:t>10 seulement </a:t>
            </a:r>
            <a:r>
              <a:rPr lang="fr-FR" dirty="0" smtClean="0"/>
              <a:t>estiment </a:t>
            </a:r>
            <a:r>
              <a:rPr lang="fr-FR" dirty="0"/>
              <a:t>que :</a:t>
            </a:r>
          </a:p>
          <a:p>
            <a:pPr lvl="1">
              <a:spcBef>
                <a:spcPts val="0"/>
              </a:spcBef>
            </a:pPr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projet de programme encourage à davantage utiliser les outils numériques (39,9 %) 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’articulation </a:t>
            </a:r>
            <a:r>
              <a:rPr lang="fr-FR" dirty="0"/>
              <a:t>des 3 volets du projet de programme aide l’enseignant à mieux comprendre ce qui est attendu de lui (37,7 </a:t>
            </a:r>
            <a:r>
              <a:rPr lang="fr-FR" dirty="0" smtClean="0"/>
              <a:t>%)</a:t>
            </a:r>
            <a:endParaRPr lang="fr-FR" dirty="0"/>
          </a:p>
          <a:p>
            <a:pPr lvl="1"/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projet de programme tient compte des spécificités du cycle 4, telles qu’elles sont présentées dans le premier volet du projet (37,7 </a:t>
            </a:r>
            <a:r>
              <a:rPr lang="fr-FR" dirty="0" smtClean="0"/>
              <a:t>%)</a:t>
            </a:r>
            <a:endParaRPr lang="fr-FR" dirty="0"/>
          </a:p>
          <a:p>
            <a:pPr lvl="1"/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projets de programme permettent une bonne articulation des cycles 3 et 4 (35,8 </a:t>
            </a:r>
            <a:r>
              <a:rPr lang="fr-FR" dirty="0" smtClean="0"/>
              <a:t>%)</a:t>
            </a:r>
            <a:endParaRPr lang="fr-FR" dirty="0"/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fr-FR" dirty="0" smtClean="0"/>
              <a:t>Du </a:t>
            </a:r>
            <a:r>
              <a:rPr lang="fr-FR" dirty="0"/>
              <a:t>point de vue de la perception globale du projet de programme, </a:t>
            </a:r>
            <a:r>
              <a:rPr lang="fr-FR" b="1" dirty="0"/>
              <a:t>deux points saillants</a:t>
            </a:r>
            <a:r>
              <a:rPr lang="fr-FR" dirty="0"/>
              <a:t> méritent d’être relevés :</a:t>
            </a:r>
          </a:p>
          <a:p>
            <a:pPr lvl="1">
              <a:spcBef>
                <a:spcPts val="0"/>
              </a:spcBef>
            </a:pPr>
            <a:r>
              <a:rPr lang="fr-FR" sz="1600" b="1" dirty="0" smtClean="0"/>
              <a:t>Près </a:t>
            </a:r>
            <a:r>
              <a:rPr lang="fr-FR" sz="1600" b="1" dirty="0"/>
              <a:t>de 8 personnes interrogées sur 10</a:t>
            </a:r>
            <a:r>
              <a:rPr lang="fr-FR" sz="1600" dirty="0"/>
              <a:t> soulignent le </a:t>
            </a:r>
            <a:r>
              <a:rPr lang="fr-FR" sz="1600" b="1" dirty="0"/>
              <a:t>manque de lisibilité</a:t>
            </a:r>
            <a:r>
              <a:rPr lang="fr-FR" sz="1600" dirty="0"/>
              <a:t> du projet de programme (notamment en SVT, en physique-chimie et en français) </a:t>
            </a:r>
            <a:endParaRPr lang="fr-FR" sz="1600" dirty="0" smtClean="0"/>
          </a:p>
          <a:p>
            <a:pPr lvl="1"/>
            <a:r>
              <a:rPr lang="fr-FR" sz="1600" b="1" dirty="0" smtClean="0"/>
              <a:t>À </a:t>
            </a:r>
            <a:r>
              <a:rPr lang="fr-FR" sz="1600" b="1" dirty="0"/>
              <a:t>peine plus d’une personne sur 5</a:t>
            </a:r>
            <a:r>
              <a:rPr lang="fr-FR" sz="1600" dirty="0"/>
              <a:t> seulement estime que </a:t>
            </a:r>
            <a:r>
              <a:rPr lang="fr-FR" sz="1600" b="1" dirty="0"/>
              <a:t>le contenu du projet de programme est en adéquation avec le volume horaire</a:t>
            </a:r>
            <a:r>
              <a:rPr lang="fr-FR" sz="1600" dirty="0"/>
              <a:t> dédié à sa discipline, ce décalage étant plus nettement souligné par les professeurs de mathématiques et de </a:t>
            </a:r>
            <a:r>
              <a:rPr lang="fr-FR" sz="1600" dirty="0" smtClean="0"/>
              <a:t>français</a:t>
            </a:r>
            <a:endParaRPr lang="fr-FR" sz="16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Perception globale du projet de programme de cycle 4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504" y="3645024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 projet de programme est bien articulé au socle commun de connaissances, de compétences et de culture</a:t>
            </a:r>
            <a:endParaRPr lang="fr-FR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Perception globale du projet de programme de cycle 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556201749"/>
              </p:ext>
            </p:extLst>
          </p:nvPr>
        </p:nvGraphicFramePr>
        <p:xfrm>
          <a:off x="141287" y="1484784"/>
          <a:ext cx="8861425" cy="460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dirty="0"/>
              <a:t>Les résultats de l’enquête en ligne :</a:t>
            </a:r>
            <a:br>
              <a:rPr lang="fr-FR" dirty="0"/>
            </a:br>
            <a:r>
              <a:rPr lang="fr-FR" dirty="0" smtClean="0"/>
              <a:t>Approche détaillée du </a:t>
            </a:r>
            <a:r>
              <a:rPr lang="fr-FR" dirty="0"/>
              <a:t>projet de </a:t>
            </a:r>
            <a:r>
              <a:rPr lang="fr-FR" dirty="0" smtClean="0"/>
              <a:t>programme de cycle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557114"/>
            <a:ext cx="7992243" cy="468019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/>
              <a:t>Niveau d’exigence du projet de programme</a:t>
            </a:r>
          </a:p>
          <a:p>
            <a:pPr lvl="1">
              <a:spcBef>
                <a:spcPts val="0"/>
              </a:spcBef>
            </a:pPr>
            <a:r>
              <a:rPr lang="fr-FR" dirty="0"/>
              <a:t>Dans la plupart des disciplines, </a:t>
            </a:r>
            <a:r>
              <a:rPr lang="fr-FR" dirty="0" smtClean="0"/>
              <a:t>la </a:t>
            </a:r>
            <a:r>
              <a:rPr lang="fr-FR" b="1" dirty="0" smtClean="0"/>
              <a:t>majorité </a:t>
            </a:r>
            <a:r>
              <a:rPr lang="fr-FR" dirty="0" smtClean="0"/>
              <a:t>des </a:t>
            </a:r>
            <a:r>
              <a:rPr lang="fr-FR" dirty="0"/>
              <a:t>répondants </a:t>
            </a:r>
            <a:r>
              <a:rPr lang="fr-FR" b="1" dirty="0" smtClean="0"/>
              <a:t>s’accorde </a:t>
            </a:r>
            <a:r>
              <a:rPr lang="fr-FR" b="1" dirty="0"/>
              <a:t>à dire que les connaissances et compétences</a:t>
            </a:r>
            <a:r>
              <a:rPr lang="fr-FR" dirty="0"/>
              <a:t> </a:t>
            </a:r>
            <a:r>
              <a:rPr lang="fr-FR" dirty="0" smtClean="0"/>
              <a:t> sont </a:t>
            </a:r>
            <a:r>
              <a:rPr lang="fr-FR" dirty="0"/>
              <a:t>("tout à fait" ou "plutôt") </a:t>
            </a:r>
            <a:r>
              <a:rPr lang="fr-FR" b="1" dirty="0"/>
              <a:t>adaptées aux élèves</a:t>
            </a:r>
            <a:r>
              <a:rPr lang="fr-FR" dirty="0"/>
              <a:t> </a:t>
            </a:r>
            <a:endParaRPr lang="fr-FR" dirty="0" smtClean="0"/>
          </a:p>
          <a:p>
            <a:pPr lvl="1">
              <a:spcBef>
                <a:spcPts val="0"/>
              </a:spcBef>
            </a:pPr>
            <a:r>
              <a:rPr lang="fr-FR" dirty="0" smtClean="0"/>
              <a:t>Le </a:t>
            </a:r>
            <a:r>
              <a:rPr lang="fr-FR" b="1" dirty="0" smtClean="0"/>
              <a:t>français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smtClean="0"/>
              <a:t>les </a:t>
            </a:r>
            <a:r>
              <a:rPr lang="fr-FR" b="1" dirty="0" smtClean="0"/>
              <a:t>mathématiques</a:t>
            </a:r>
            <a:r>
              <a:rPr lang="fr-FR" dirty="0" smtClean="0"/>
              <a:t> </a:t>
            </a:r>
            <a:r>
              <a:rPr lang="fr-FR" dirty="0"/>
              <a:t>sont </a:t>
            </a:r>
            <a:r>
              <a:rPr lang="fr-FR" dirty="0" smtClean="0"/>
              <a:t>toutefois </a:t>
            </a:r>
            <a:r>
              <a:rPr lang="fr-FR" b="1" dirty="0" smtClean="0"/>
              <a:t>en </a:t>
            </a:r>
            <a:r>
              <a:rPr lang="fr-FR" b="1" dirty="0"/>
              <a:t>retrait </a:t>
            </a:r>
            <a:r>
              <a:rPr lang="fr-FR" dirty="0"/>
              <a:t> </a:t>
            </a:r>
            <a:r>
              <a:rPr lang="fr-FR" dirty="0" smtClean="0"/>
              <a:t>: les </a:t>
            </a:r>
            <a:r>
              <a:rPr lang="fr-FR" dirty="0"/>
              <a:t>contenus d’enseignement ne sont jugés adaptés aux élèves que par </a:t>
            </a:r>
            <a:r>
              <a:rPr lang="fr-FR" dirty="0" smtClean="0"/>
              <a:t> 45,6</a:t>
            </a:r>
            <a:r>
              <a:rPr lang="fr-FR" dirty="0"/>
              <a:t> % et 48,3 % des </a:t>
            </a:r>
            <a:r>
              <a:rPr lang="fr-FR" dirty="0" smtClean="0"/>
              <a:t>enseignants </a:t>
            </a:r>
            <a:endParaRPr lang="fr-FR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r-FR" dirty="0"/>
              <a:t>Opérationnalité de la mise en œuvre du projet de programme</a:t>
            </a:r>
          </a:p>
          <a:p>
            <a:pPr lvl="1">
              <a:spcBef>
                <a:spcPts val="0"/>
              </a:spcBef>
            </a:pPr>
            <a:r>
              <a:rPr lang="fr-FR" b="1" dirty="0" smtClean="0"/>
              <a:t>On ne </a:t>
            </a:r>
            <a:r>
              <a:rPr lang="fr-FR" b="1" dirty="0"/>
              <a:t>trouve dans aucune discipline une majorité d’enseignants s’accordant à dire que le projet de programme semble opérationnel </a:t>
            </a:r>
            <a:r>
              <a:rPr lang="fr-FR" dirty="0"/>
              <a:t>en termes de mise en œuvre dans la </a:t>
            </a:r>
            <a:r>
              <a:rPr lang="fr-FR" dirty="0" smtClean="0"/>
              <a:t>classe ; ils </a:t>
            </a:r>
            <a:r>
              <a:rPr lang="fr-FR" dirty="0"/>
              <a:t>sont même moins d’un tiers à le juger opérationnel en mathématiques (24,7 %), en français (26,2 %), en technologie (30,2 %), en physique-chimie (30,6 %) et en SVT (30,9 </a:t>
            </a:r>
            <a:r>
              <a:rPr lang="fr-FR" dirty="0" smtClean="0"/>
              <a:t>%)</a:t>
            </a:r>
            <a:endParaRPr lang="fr-FR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r-FR" dirty="0"/>
              <a:t>Attendus de fin de cycle et évaluation des acquis des élèves</a:t>
            </a:r>
          </a:p>
          <a:p>
            <a:pPr lvl="1">
              <a:spcBef>
                <a:spcPts val="0"/>
              </a:spcBef>
            </a:pPr>
            <a:r>
              <a:rPr lang="fr-FR" dirty="0"/>
              <a:t>Une </a:t>
            </a:r>
            <a:r>
              <a:rPr lang="fr-FR" b="1" dirty="0"/>
              <a:t>majorité</a:t>
            </a:r>
            <a:r>
              <a:rPr lang="fr-FR" dirty="0"/>
              <a:t> </a:t>
            </a:r>
            <a:r>
              <a:rPr lang="fr-FR" dirty="0" smtClean="0"/>
              <a:t>d’enseignants </a:t>
            </a:r>
            <a:r>
              <a:rPr lang="fr-FR" dirty="0"/>
              <a:t>estime que les attendus de fin de cycle permettent d’évaluer les acquis des élèves </a:t>
            </a:r>
            <a:r>
              <a:rPr lang="fr-FR" dirty="0" smtClean="0"/>
              <a:t>en </a:t>
            </a:r>
            <a:r>
              <a:rPr lang="fr-FR" b="1" dirty="0"/>
              <a:t>éducation musicale </a:t>
            </a:r>
            <a:r>
              <a:rPr lang="fr-FR" dirty="0"/>
              <a:t>(56,1 %), en </a:t>
            </a:r>
            <a:r>
              <a:rPr lang="fr-FR" b="1" dirty="0"/>
              <a:t>arts plastiques </a:t>
            </a:r>
            <a:r>
              <a:rPr lang="fr-FR" dirty="0"/>
              <a:t>(53,9 %) et en</a:t>
            </a:r>
            <a:r>
              <a:rPr lang="fr-FR" b="1" dirty="0"/>
              <a:t> histoire-géographie</a:t>
            </a:r>
            <a:r>
              <a:rPr lang="fr-FR" dirty="0"/>
              <a:t> (51 </a:t>
            </a:r>
            <a:r>
              <a:rPr lang="fr-FR" dirty="0" smtClean="0"/>
              <a:t>%); c’est </a:t>
            </a:r>
            <a:r>
              <a:rPr lang="fr-FR" dirty="0"/>
              <a:t>chez les professeurs de français que cette proportion est la plus faible (38,6 </a:t>
            </a:r>
            <a:r>
              <a:rPr lang="fr-FR" dirty="0" smtClean="0"/>
              <a:t>%)</a:t>
            </a:r>
            <a:endParaRPr lang="fr-FR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r-FR" dirty="0"/>
              <a:t>Repères de progressivité</a:t>
            </a:r>
          </a:p>
          <a:p>
            <a:pPr lvl="1">
              <a:spcBef>
                <a:spcPts val="0"/>
              </a:spcBef>
            </a:pPr>
            <a:r>
              <a:rPr lang="fr-FR" dirty="0"/>
              <a:t>Le manque de repères de progressivité est </a:t>
            </a:r>
            <a:r>
              <a:rPr lang="fr-FR" dirty="0" smtClean="0"/>
              <a:t>nettement souligné quelle que soit la discipline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résultats de l’enquête en ligne :</a:t>
            </a:r>
            <a:br>
              <a:rPr lang="fr-FR" dirty="0"/>
            </a:br>
            <a:r>
              <a:rPr lang="fr-FR" dirty="0"/>
              <a:t>Approche détaillée du projet de </a:t>
            </a:r>
            <a:r>
              <a:rPr lang="fr-FR" dirty="0" smtClean="0"/>
              <a:t>programme de cycle 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hart 6"/>
          <p:cNvGraphicFramePr/>
          <p:nvPr>
            <p:extLst>
              <p:ext uri="{D42A27DB-BD31-4B8C-83A1-F6EECF244321}">
                <p14:modId xmlns:p14="http://schemas.microsoft.com/office/powerpoint/2010/main" val="2264805285"/>
              </p:ext>
            </p:extLst>
          </p:nvPr>
        </p:nvGraphicFramePr>
        <p:xfrm>
          <a:off x="123825" y="1484783"/>
          <a:ext cx="8896350" cy="481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33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556792"/>
            <a:ext cx="7775575" cy="4248150"/>
          </a:xfrm>
        </p:spPr>
        <p:txBody>
          <a:bodyPr/>
          <a:lstStyle/>
          <a:p>
            <a:r>
              <a:rPr lang="fr-FR" dirty="0"/>
              <a:t>Au vu des réponses, il est possible de ranger les huit thèmes dans </a:t>
            </a:r>
            <a:r>
              <a:rPr lang="fr-FR" b="1" dirty="0"/>
              <a:t>deux catégories principales</a:t>
            </a:r>
            <a:r>
              <a:rPr lang="fr-FR" dirty="0"/>
              <a:t> :</a:t>
            </a:r>
            <a:endParaRPr lang="fr-FR" sz="1600" dirty="0"/>
          </a:p>
          <a:p>
            <a:pPr lvl="1">
              <a:spcAft>
                <a:spcPts val="600"/>
              </a:spcAft>
            </a:pPr>
            <a:r>
              <a:rPr lang="fr-FR" dirty="0"/>
              <a:t>Les </a:t>
            </a:r>
            <a:r>
              <a:rPr lang="fr-FR" b="1" dirty="0"/>
              <a:t>thèmes transversaux</a:t>
            </a:r>
            <a:r>
              <a:rPr lang="fr-FR" dirty="0"/>
              <a:t>, ceux dans lesquels une majorité d’enseignants déclare pouvoir s’inscrire facilement ; il s’agit de :</a:t>
            </a:r>
          </a:p>
          <a:p>
            <a:pPr lvl="3">
              <a:spcAft>
                <a:spcPts val="600"/>
              </a:spcAft>
            </a:pPr>
            <a:r>
              <a:rPr lang="fr-FR" sz="1200" dirty="0"/>
              <a:t>« </a:t>
            </a:r>
            <a:r>
              <a:rPr lang="fr-FR" sz="1200" b="1" dirty="0"/>
              <a:t>Information, communication, citoyenneté</a:t>
            </a:r>
            <a:r>
              <a:rPr lang="fr-FR" sz="1200" dirty="0"/>
              <a:t> » (58,4 %) : la plupart des disciplines s’y inscrivent facilement dans une proportion supérieure à 50 %, hormis les mathématiques (33,1%), la physique-chimie et les </a:t>
            </a:r>
            <a:r>
              <a:rPr lang="fr-FR" sz="1200" dirty="0" smtClean="0"/>
              <a:t> SVT</a:t>
            </a:r>
            <a:r>
              <a:rPr lang="fr-FR" sz="1200" dirty="0"/>
              <a:t> ; ce sont l’histoire-géographie (78 %) et les arts plastiques (70,2 %) qui s’y inscrivent le plus </a:t>
            </a:r>
            <a:r>
              <a:rPr lang="fr-FR" sz="1200" dirty="0" smtClean="0"/>
              <a:t>facilement</a:t>
            </a:r>
            <a:endParaRPr lang="fr-FR" sz="1200" dirty="0"/>
          </a:p>
          <a:p>
            <a:pPr lvl="3">
              <a:spcAft>
                <a:spcPts val="600"/>
              </a:spcAft>
            </a:pPr>
            <a:r>
              <a:rPr lang="fr-FR" sz="1200" dirty="0"/>
              <a:t>« </a:t>
            </a:r>
            <a:r>
              <a:rPr lang="fr-FR" sz="1200" b="1" dirty="0"/>
              <a:t>Culture et création artistiques</a:t>
            </a:r>
            <a:r>
              <a:rPr lang="fr-FR" sz="1200" dirty="0"/>
              <a:t> » (56,2 %) : toutes les disciplines littéraires et l’EPS s’y inscrivent facilement à 70 % ou plus (la proportion atteint même 93,2 % en arts plastiques) ; à l’opposé, un tiers ou moins des enseignants des disciplines scientifiques déclare s’y inscrire </a:t>
            </a:r>
            <a:r>
              <a:rPr lang="fr-FR" sz="1200" dirty="0" smtClean="0"/>
              <a:t>facilement</a:t>
            </a:r>
            <a:endParaRPr lang="fr-FR" sz="1200" dirty="0"/>
          </a:p>
          <a:p>
            <a:pPr lvl="3">
              <a:spcAft>
                <a:spcPts val="600"/>
              </a:spcAft>
            </a:pPr>
            <a:r>
              <a:rPr lang="fr-FR" sz="1200" dirty="0"/>
              <a:t>« </a:t>
            </a:r>
            <a:r>
              <a:rPr lang="fr-FR" sz="1200" b="1" dirty="0"/>
              <a:t>Sciences, technologie et société</a:t>
            </a:r>
            <a:r>
              <a:rPr lang="fr-FR" sz="1200" dirty="0"/>
              <a:t> » (52 %) : les disciplines scientifiques s’y inscrivent facilement à 70 % ou plus (84,4 % en physique-chimie et 83,5 % en technologie), la proportion avoisinant les 40 % pour toutes les autres disciplines hormis le français où elle n’est que de 25,1 </a:t>
            </a:r>
            <a:r>
              <a:rPr lang="fr-FR" sz="1200" dirty="0" smtClean="0"/>
              <a:t>%</a:t>
            </a:r>
            <a:endParaRPr lang="fr-FR" sz="1200" dirty="0"/>
          </a:p>
          <a:p>
            <a:pPr lvl="3"/>
            <a:r>
              <a:rPr lang="fr-FR" sz="1200" dirty="0"/>
              <a:t>et dans une légèrement moindre mesure « </a:t>
            </a:r>
            <a:r>
              <a:rPr lang="fr-FR" sz="1200" b="1" dirty="0"/>
              <a:t>Transition écologique et développement durable</a:t>
            </a:r>
            <a:r>
              <a:rPr lang="fr-FR" sz="1200" dirty="0"/>
              <a:t> » (49 %) : les enseignants de physique-chimie, de SVT, de technologie et d’histoire-géographie déclarent s’y inscrire facilement à plus de 75 %, ceux de langues vivantes à 50 % ; en revanche, ils ne sont que 10 % en éducation musicale et autour de 20 % en EPS et en </a:t>
            </a:r>
            <a:r>
              <a:rPr lang="fr-FR" sz="1200" dirty="0" smtClean="0"/>
              <a:t>français</a:t>
            </a:r>
            <a:endParaRPr lang="fr-FR" sz="1200" dirty="0"/>
          </a:p>
          <a:p>
            <a:pPr lvl="0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131763"/>
            <a:ext cx="7920235" cy="1352550"/>
          </a:xfrm>
        </p:spPr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Les enseignements pratiques interdisciplinaires (EPI)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556792"/>
            <a:ext cx="7775575" cy="4608190"/>
          </a:xfrm>
        </p:spPr>
        <p:txBody>
          <a:bodyPr/>
          <a:lstStyle/>
          <a:p>
            <a:r>
              <a:rPr lang="fr-FR" dirty="0"/>
              <a:t>Au vu des réponses, il est possible de ranger les huit thèmes dans </a:t>
            </a:r>
            <a:r>
              <a:rPr lang="fr-FR" b="1" dirty="0"/>
              <a:t>deux catégories principales</a:t>
            </a:r>
            <a:r>
              <a:rPr lang="fr-FR" dirty="0"/>
              <a:t> :</a:t>
            </a:r>
            <a:endParaRPr lang="fr-FR" sz="1600" dirty="0"/>
          </a:p>
          <a:p>
            <a:pPr lvl="1">
              <a:spcAft>
                <a:spcPts val="600"/>
              </a:spcAft>
            </a:pPr>
            <a:r>
              <a:rPr lang="fr-FR" dirty="0"/>
              <a:t>Les </a:t>
            </a:r>
            <a:r>
              <a:rPr lang="fr-FR" b="1" dirty="0"/>
              <a:t>thèmes à ancrage disciplinaire</a:t>
            </a:r>
            <a:r>
              <a:rPr lang="fr-FR" dirty="0"/>
              <a:t>, ceux dans lesquels moins d’un tiers des enseignants déclare pouvoir s’inscrire facilement ; il s’agit de :</a:t>
            </a:r>
          </a:p>
          <a:p>
            <a:pPr lvl="3">
              <a:spcAft>
                <a:spcPts val="600"/>
              </a:spcAft>
            </a:pPr>
            <a:r>
              <a:rPr lang="fr-FR" sz="1200" dirty="0"/>
              <a:t>« </a:t>
            </a:r>
            <a:r>
              <a:rPr lang="fr-FR" sz="1200" b="1" dirty="0"/>
              <a:t>Langues et cultures étrangères ou régionales</a:t>
            </a:r>
            <a:r>
              <a:rPr lang="fr-FR" sz="1200" dirty="0"/>
              <a:t> » (26,3 %) : sans surprise, ce thème est l’apanage des professeurs de langues (82 % déclarent pouvoir s’y inscrire facilement) et, dans une moindre mesure, des professeurs d’éducation musicale (65,9 </a:t>
            </a:r>
            <a:r>
              <a:rPr lang="fr-FR" sz="1200" dirty="0" smtClean="0"/>
              <a:t>%)</a:t>
            </a:r>
            <a:endParaRPr lang="fr-FR" sz="1200" dirty="0"/>
          </a:p>
          <a:p>
            <a:pPr lvl="3">
              <a:spcAft>
                <a:spcPts val="600"/>
              </a:spcAft>
            </a:pPr>
            <a:r>
              <a:rPr lang="fr-FR" sz="1200" dirty="0"/>
              <a:t>« </a:t>
            </a:r>
            <a:r>
              <a:rPr lang="fr-FR" sz="1200" b="1" dirty="0"/>
              <a:t>Langues et cultures de l’Antiquité</a:t>
            </a:r>
            <a:r>
              <a:rPr lang="fr-FR" sz="1200" dirty="0"/>
              <a:t> » (30,3 %) : cette thématique concerne essentiellement trois disciplines, à savoir l’histoire-géographie (62,3 %), les arts plastiques (61,4 %) et le français (61,3 </a:t>
            </a:r>
            <a:r>
              <a:rPr lang="fr-FR" sz="1200" dirty="0" smtClean="0"/>
              <a:t>%)</a:t>
            </a:r>
            <a:endParaRPr lang="fr-FR" sz="1200" dirty="0"/>
          </a:p>
          <a:p>
            <a:pPr lvl="3">
              <a:spcAft>
                <a:spcPts val="600"/>
              </a:spcAft>
            </a:pPr>
            <a:r>
              <a:rPr lang="fr-FR" sz="1200" dirty="0"/>
              <a:t>« </a:t>
            </a:r>
            <a:r>
              <a:rPr lang="fr-FR" sz="1200" b="1" dirty="0"/>
              <a:t>Monde économique et professionnel</a:t>
            </a:r>
            <a:r>
              <a:rPr lang="fr-FR" sz="1200" dirty="0"/>
              <a:t> » (31,7 %) : seuls les professeurs de technologie sont majoritaires à déclarer pouvoir s’y inscrire facilement (63,7 %) ; même si c’est dans une mesure moindre, se sentent également concernés les enseignants de mathématiques (46,4 %), de langues vivantes (42,1 %) et d’histoire-géographie (40,7 </a:t>
            </a:r>
            <a:r>
              <a:rPr lang="fr-FR" sz="1200" dirty="0" smtClean="0"/>
              <a:t>%)</a:t>
            </a:r>
            <a:endParaRPr lang="fr-FR" sz="1200" dirty="0"/>
          </a:p>
          <a:p>
            <a:pPr lvl="1"/>
            <a:r>
              <a:rPr lang="fr-FR" dirty="0"/>
              <a:t>Le dernier thème – « </a:t>
            </a:r>
            <a:r>
              <a:rPr lang="fr-FR" b="1" dirty="0"/>
              <a:t>Corps, santé, bien-être, sécurité</a:t>
            </a:r>
            <a:r>
              <a:rPr lang="fr-FR" dirty="0"/>
              <a:t> » –, avec 40 % des </a:t>
            </a:r>
            <a:r>
              <a:rPr lang="fr-FR" dirty="0" smtClean="0"/>
              <a:t>répondants déclarant </a:t>
            </a:r>
            <a:r>
              <a:rPr lang="fr-FR" dirty="0"/>
              <a:t>pouvoir s’y inscrire facilement, se situe entre les deux catégories </a:t>
            </a:r>
            <a:r>
              <a:rPr lang="fr-FR" dirty="0" smtClean="0"/>
              <a:t>précédentes ; </a:t>
            </a:r>
            <a:r>
              <a:rPr lang="fr-FR" dirty="0"/>
              <a:t>il </a:t>
            </a:r>
            <a:r>
              <a:rPr lang="fr-FR" dirty="0" smtClean="0"/>
              <a:t>mobilise </a:t>
            </a:r>
            <a:r>
              <a:rPr lang="fr-FR" dirty="0"/>
              <a:t>de façon massive les enseignants de SVT </a:t>
            </a:r>
            <a:r>
              <a:rPr lang="fr-FR" dirty="0" smtClean="0"/>
              <a:t>(84,2 %) et </a:t>
            </a:r>
            <a:r>
              <a:rPr lang="fr-FR" dirty="0"/>
              <a:t>d’EPS </a:t>
            </a:r>
            <a:r>
              <a:rPr lang="fr-FR" dirty="0" smtClean="0"/>
              <a:t>(79,7 %), mais </a:t>
            </a:r>
            <a:r>
              <a:rPr lang="fr-FR" dirty="0"/>
              <a:t>également de façon large ceux de physique-chimie (51,2 %) et d’éducation musicale (51 %) ; à l’opposé, ceux de français (12,3 %) et d’histoire-géographie (20 %) sont ceux qui ont le plus de difficultés à s’y </a:t>
            </a:r>
            <a:r>
              <a:rPr lang="fr-FR" dirty="0" smtClean="0"/>
              <a:t>inscrire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131763"/>
            <a:ext cx="7920235" cy="1352550"/>
          </a:xfrm>
        </p:spPr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Les enseignements pratiques interdisciplinaires (EPI)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/>
              <a:t>Les enseignements pratiques interdisciplinaires (EPI)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565724609"/>
              </p:ext>
            </p:extLst>
          </p:nvPr>
        </p:nvGraphicFramePr>
        <p:xfrm>
          <a:off x="141287" y="1484784"/>
          <a:ext cx="8861425" cy="460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4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29122"/>
            <a:ext cx="7775575" cy="43921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Une </a:t>
            </a:r>
            <a:r>
              <a:rPr lang="fr-FR" b="1" dirty="0"/>
              <a:t>large majorité </a:t>
            </a:r>
            <a:r>
              <a:rPr lang="fr-FR" dirty="0"/>
              <a:t>(61,2 %) </a:t>
            </a:r>
            <a:r>
              <a:rPr lang="fr-FR" dirty="0" smtClean="0"/>
              <a:t>s’accorde </a:t>
            </a:r>
            <a:r>
              <a:rPr lang="fr-FR" dirty="0"/>
              <a:t>à dire qu’elle </a:t>
            </a:r>
            <a:r>
              <a:rPr lang="fr-FR" dirty="0" smtClean="0"/>
              <a:t>se sent "tout </a:t>
            </a:r>
            <a:r>
              <a:rPr lang="fr-FR" dirty="0"/>
              <a:t>à fait" ou "plutôt" concernée par la mise en œuvre de </a:t>
            </a:r>
            <a:r>
              <a:rPr lang="fr-FR" dirty="0" smtClean="0"/>
              <a:t>l’EMI dans </a:t>
            </a:r>
            <a:r>
              <a:rPr lang="fr-FR" dirty="0"/>
              <a:t>ses classes. Le degré d’implication est toutefois assez variable d’une discipline à l’autre :</a:t>
            </a:r>
          </a:p>
          <a:p>
            <a:pPr lvl="1"/>
            <a:r>
              <a:rPr lang="fr-FR" dirty="0"/>
              <a:t>très important en histoire-géographie (81,8 %), en arts plastiques (81,7 %), en technologie (74,9 %) ou en français (71 </a:t>
            </a:r>
            <a:r>
              <a:rPr lang="fr-FR" dirty="0" smtClean="0"/>
              <a:t>%)</a:t>
            </a:r>
            <a:endParaRPr lang="fr-FR" dirty="0"/>
          </a:p>
          <a:p>
            <a:pPr lvl="1"/>
            <a:r>
              <a:rPr lang="fr-FR" dirty="0"/>
              <a:t>il est en revanche plus faible (inférieur à 50 %) chez les enseignants de mathématiques (39,5 %) et d’EPS (43,4 </a:t>
            </a:r>
            <a:r>
              <a:rPr lang="fr-FR" dirty="0" smtClean="0"/>
              <a:t>%)</a:t>
            </a:r>
            <a:endParaRPr lang="fr-F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/>
              <a:t>Le projet de programme d’EMI est </a:t>
            </a:r>
            <a:r>
              <a:rPr lang="fr-FR" b="1" dirty="0"/>
              <a:t>jugé adapté aux élèves par moins d’une personne interrogée sur 2 </a:t>
            </a:r>
            <a:r>
              <a:rPr lang="fr-FR" dirty="0"/>
              <a:t>(48,1 %). </a:t>
            </a:r>
            <a:endParaRPr lang="fr-FR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L’opérationnalité </a:t>
            </a:r>
            <a:r>
              <a:rPr lang="fr-FR" b="1" dirty="0"/>
              <a:t>du projet de programme d’EMI suscite d’importantes réserves</a:t>
            </a:r>
            <a:r>
              <a:rPr lang="fr-FR" dirty="0"/>
              <a:t> : moins d’une personne interrogée sur cinq (19,5 %) seulement s’accorde à dire qu’il semble opérationnel en termes de mise en œuvre dans la </a:t>
            </a:r>
            <a:r>
              <a:rPr lang="fr-FR" dirty="0" smtClean="0"/>
              <a:t>classe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131763"/>
            <a:ext cx="7920235" cy="1352550"/>
          </a:xfrm>
        </p:spPr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L’éducation aux médias et à l’information (EMI)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/>
              <a:t>L’éducation aux médias et à l’information (EMI)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4155642904"/>
              </p:ext>
            </p:extLst>
          </p:nvPr>
        </p:nvGraphicFramePr>
        <p:xfrm>
          <a:off x="142875" y="1628800"/>
          <a:ext cx="885825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1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556792"/>
            <a:ext cx="7775575" cy="475252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dirty="0" smtClean="0"/>
              <a:t>Une </a:t>
            </a:r>
            <a:r>
              <a:rPr lang="fr-FR" b="1" dirty="0" smtClean="0"/>
              <a:t>majorité</a:t>
            </a:r>
            <a:r>
              <a:rPr lang="fr-FR" dirty="0" smtClean="0"/>
              <a:t> (56,4</a:t>
            </a:r>
            <a:r>
              <a:rPr lang="fr-FR" dirty="0"/>
              <a:t> %) </a:t>
            </a:r>
            <a:r>
              <a:rPr lang="fr-FR" dirty="0" smtClean="0"/>
              <a:t>se </a:t>
            </a:r>
            <a:r>
              <a:rPr lang="fr-FR" dirty="0"/>
              <a:t>sent </a:t>
            </a:r>
            <a:r>
              <a:rPr lang="fr-FR" b="1" dirty="0" smtClean="0"/>
              <a:t>concernée</a:t>
            </a:r>
            <a:r>
              <a:rPr lang="fr-FR" dirty="0" smtClean="0"/>
              <a:t> </a:t>
            </a:r>
            <a:r>
              <a:rPr lang="fr-FR" dirty="0"/>
              <a:t>par la mise en œuvre de cet enseignement </a:t>
            </a:r>
            <a:r>
              <a:rPr lang="fr-FR" dirty="0" smtClean="0"/>
              <a:t>, avec  une </a:t>
            </a:r>
            <a:r>
              <a:rPr lang="fr-FR" b="1" dirty="0" smtClean="0"/>
              <a:t>implication très </a:t>
            </a:r>
            <a:r>
              <a:rPr lang="fr-FR" b="1" dirty="0"/>
              <a:t>variable </a:t>
            </a:r>
            <a:r>
              <a:rPr lang="fr-FR" b="1" dirty="0" smtClean="0"/>
              <a:t>selon les disciplines</a:t>
            </a:r>
            <a:r>
              <a:rPr lang="fr-FR" dirty="0"/>
              <a:t> :</a:t>
            </a:r>
          </a:p>
          <a:p>
            <a:pPr lvl="1"/>
            <a:r>
              <a:rPr lang="fr-FR" b="1" dirty="0"/>
              <a:t>maximal dans les enseignements artistiques</a:t>
            </a:r>
            <a:r>
              <a:rPr lang="fr-FR" dirty="0"/>
              <a:t>, où plus de 94,1 % des enseignants d’arts plastiques et 92,6 % de ceux d’éducation musicale se déclarent concernés (dont 78,2 % de "tout à fait" concernés en arts plastiques et 72,8 % en éducation musicale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b="1" dirty="0"/>
              <a:t>très fort en histoire-géographie et en français</a:t>
            </a:r>
            <a:r>
              <a:rPr lang="fr-FR" dirty="0"/>
              <a:t>, avec respectivement 90,7 % et 86,1 % de professeurs se déclarant concernés </a:t>
            </a:r>
            <a:r>
              <a:rPr lang="fr-FR" dirty="0" smtClean="0"/>
              <a:t>(dont </a:t>
            </a:r>
            <a:r>
              <a:rPr lang="fr-FR" dirty="0"/>
              <a:t>respectivement 58,3 % et 54,9 </a:t>
            </a:r>
            <a:r>
              <a:rPr lang="fr-FR" dirty="0" smtClean="0"/>
              <a:t>% de "tout </a:t>
            </a:r>
            <a:r>
              <a:rPr lang="fr-FR" dirty="0"/>
              <a:t>à fait" concernés </a:t>
            </a:r>
            <a:endParaRPr lang="fr-FR" dirty="0" smtClean="0"/>
          </a:p>
          <a:p>
            <a:pPr lvl="1"/>
            <a:r>
              <a:rPr lang="fr-FR" dirty="0" smtClean="0"/>
              <a:t>il </a:t>
            </a:r>
            <a:r>
              <a:rPr lang="fr-FR" dirty="0"/>
              <a:t>est en revanche beaucoup </a:t>
            </a:r>
            <a:r>
              <a:rPr lang="fr-FR" b="1" dirty="0"/>
              <a:t>plus faible dans la plupart des disciplines scientifiques</a:t>
            </a:r>
            <a:r>
              <a:rPr lang="fr-FR" dirty="0"/>
              <a:t>, 19,2 % chez les enseignants de mathématiques, 20,5 % chez ceux de  physique-chimie ou 24,4 % chez ceux de SVT.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Sur les </a:t>
            </a:r>
            <a:r>
              <a:rPr lang="fr-FR" b="1" dirty="0" smtClean="0"/>
              <a:t>autres dimensions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un </a:t>
            </a:r>
            <a:r>
              <a:rPr lang="fr-FR" dirty="0"/>
              <a:t>peu moins d’une personne interrogée sur deux (45,8 %) pense que </a:t>
            </a:r>
            <a:r>
              <a:rPr lang="fr-FR" dirty="0" smtClean="0"/>
              <a:t>le </a:t>
            </a:r>
            <a:r>
              <a:rPr lang="fr-FR" dirty="0"/>
              <a:t>projet de programme d’histoire des arts </a:t>
            </a:r>
            <a:r>
              <a:rPr lang="fr-FR" dirty="0" smtClean="0"/>
              <a:t>est adapté </a:t>
            </a:r>
            <a:r>
              <a:rPr lang="fr-FR" dirty="0"/>
              <a:t>aux élèves du cycle </a:t>
            </a:r>
            <a:r>
              <a:rPr lang="fr-FR" dirty="0" smtClean="0"/>
              <a:t>4 </a:t>
            </a:r>
          </a:p>
          <a:p>
            <a:pPr lvl="1"/>
            <a:r>
              <a:rPr lang="fr-FR" dirty="0" smtClean="0"/>
              <a:t>moins </a:t>
            </a:r>
            <a:r>
              <a:rPr lang="fr-FR" dirty="0"/>
              <a:t>d’un tiers (31,5 %) des répondants s’accorde à dire que le projet de programme d’histoire des arts est opérationnel en termes de mise en œuvre dans la </a:t>
            </a:r>
            <a:r>
              <a:rPr lang="fr-FR" dirty="0" smtClean="0"/>
              <a:t>classe </a:t>
            </a:r>
          </a:p>
          <a:p>
            <a:pPr lvl="1"/>
            <a:r>
              <a:rPr lang="fr-FR" dirty="0" smtClean="0"/>
              <a:t>moins </a:t>
            </a:r>
            <a:r>
              <a:rPr lang="fr-FR" dirty="0"/>
              <a:t>d’un quart seulement des répondants (24,5 %) </a:t>
            </a:r>
            <a:r>
              <a:rPr lang="fr-FR" dirty="0" smtClean="0"/>
              <a:t>estime </a:t>
            </a:r>
            <a:r>
              <a:rPr lang="fr-FR" dirty="0"/>
              <a:t>que le projet de programme d’histoire des arts propose suffisamment de repères de </a:t>
            </a:r>
            <a:r>
              <a:rPr lang="fr-FR" dirty="0" smtClean="0"/>
              <a:t>progressivité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131763"/>
            <a:ext cx="7920235" cy="1352550"/>
          </a:xfrm>
        </p:spPr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L’histoire des arts au cycle 4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altLang="fr-FR" dirty="0" smtClean="0">
                <a:latin typeface="Calibri" pitchFamily="34" charset="0"/>
              </a:rPr>
              <a:t>Le bilan et les chiffres-clés </a:t>
            </a:r>
            <a:r>
              <a:rPr lang="fr-FR" altLang="fr-FR" dirty="0">
                <a:latin typeface="Calibri" pitchFamily="34" charset="0"/>
              </a:rPr>
              <a:t>de la consultation nationale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657822"/>
            <a:ext cx="8064251" cy="4579490"/>
          </a:xfrm>
        </p:spPr>
        <p:txBody>
          <a:bodyPr/>
          <a:lstStyle/>
          <a:p>
            <a:pPr lvl="0">
              <a:spcBef>
                <a:spcPts val="940"/>
              </a:spcBef>
              <a:spcAft>
                <a:spcPts val="1200"/>
              </a:spcAft>
            </a:pPr>
            <a:r>
              <a:rPr lang="fr-FR" b="1" dirty="0" smtClean="0"/>
              <a:t>Cinq semaines de consultation </a:t>
            </a:r>
            <a:r>
              <a:rPr lang="fr-FR" dirty="0" smtClean="0"/>
              <a:t>(du 11 mai au 12 juin 2015)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/>
              <a:t>Une participation importante à l’enquête en ligne :</a:t>
            </a:r>
          </a:p>
          <a:p>
            <a:pPr lvl="1">
              <a:spcBef>
                <a:spcPts val="0"/>
              </a:spcBef>
              <a:spcAft>
                <a:spcPts val="760"/>
              </a:spcAft>
            </a:pPr>
            <a:r>
              <a:rPr lang="fr-FR" b="1" dirty="0"/>
              <a:t>52 623</a:t>
            </a:r>
            <a:r>
              <a:rPr lang="fr-FR" dirty="0"/>
              <a:t> personnes ont fait une demande d’envoi de lien </a:t>
            </a:r>
            <a:r>
              <a:rPr lang="fr-FR" dirty="0" smtClean="0"/>
              <a:t>personnel</a:t>
            </a:r>
          </a:p>
          <a:p>
            <a:pPr lvl="1">
              <a:spcBef>
                <a:spcPts val="940"/>
              </a:spcBef>
              <a:spcAft>
                <a:spcPts val="1200"/>
              </a:spcAft>
            </a:pPr>
            <a:r>
              <a:rPr lang="fr-FR" b="1" dirty="0"/>
              <a:t>40 548</a:t>
            </a:r>
            <a:r>
              <a:rPr lang="fr-FR" dirty="0"/>
              <a:t> personnes ont cliqué sur le lien et ont répondu à des degrés divers au questionnaire  (</a:t>
            </a:r>
            <a:r>
              <a:rPr lang="fr-FR" b="1" dirty="0">
                <a:latin typeface="Calibri" panose="020F0502020204030204" pitchFamily="34" charset="0"/>
              </a:rPr>
              <a:t>16 039 </a:t>
            </a:r>
            <a:r>
              <a:rPr lang="fr-FR" dirty="0">
                <a:latin typeface="Calibri" panose="020F0502020204030204" pitchFamily="34" charset="0"/>
              </a:rPr>
              <a:t>pour le questionnaire Ecole, </a:t>
            </a:r>
            <a:r>
              <a:rPr lang="fr-FR" b="1" dirty="0"/>
              <a:t>24 509</a:t>
            </a:r>
            <a:r>
              <a:rPr lang="fr-FR" dirty="0"/>
              <a:t> pour le questionnaire Collège</a:t>
            </a:r>
            <a:r>
              <a:rPr lang="fr-FR" dirty="0" smtClean="0"/>
              <a:t>)</a:t>
            </a:r>
          </a:p>
          <a:p>
            <a:pPr>
              <a:spcBef>
                <a:spcPts val="1240"/>
              </a:spcBef>
              <a:spcAft>
                <a:spcPts val="600"/>
              </a:spcAft>
            </a:pPr>
            <a:r>
              <a:rPr lang="fr-FR" b="1" dirty="0" smtClean="0"/>
              <a:t>Des </a:t>
            </a:r>
            <a:r>
              <a:rPr lang="fr-FR" b="1" dirty="0"/>
              <a:t>projets de programmes </a:t>
            </a:r>
            <a:r>
              <a:rPr lang="fr-FR" b="1" dirty="0" smtClean="0"/>
              <a:t>largement téléchargés sur </a:t>
            </a:r>
            <a:r>
              <a:rPr lang="fr-FR" b="1" dirty="0" err="1" smtClean="0"/>
              <a:t>édu</a:t>
            </a:r>
            <a:r>
              <a:rPr lang="fr-FR" sz="2100" b="1" dirty="0" err="1" smtClean="0"/>
              <a:t>scol</a:t>
            </a:r>
            <a:r>
              <a:rPr lang="fr-FR" b="1" dirty="0" smtClean="0"/>
              <a:t> où l’espace </a:t>
            </a:r>
            <a:r>
              <a:rPr lang="fr-FR" b="1" dirty="0"/>
              <a:t>numérique dédié aux consultations </a:t>
            </a:r>
            <a:r>
              <a:rPr lang="fr-FR" b="1" dirty="0" smtClean="0"/>
              <a:t>a </a:t>
            </a:r>
            <a:r>
              <a:rPr lang="fr-FR" b="1" dirty="0"/>
              <a:t>reçu </a:t>
            </a:r>
            <a:r>
              <a:rPr lang="fr-FR" b="1" dirty="0" smtClean="0"/>
              <a:t>plus </a:t>
            </a:r>
            <a:r>
              <a:rPr lang="fr-FR" b="1" dirty="0"/>
              <a:t>de 210 000 visites pendant la période de </a:t>
            </a:r>
            <a:r>
              <a:rPr lang="fr-FR" b="1" dirty="0" smtClean="0"/>
              <a:t>consultation </a:t>
            </a:r>
            <a:r>
              <a:rPr lang="fr-FR" b="1" dirty="0"/>
              <a:t> :</a:t>
            </a:r>
            <a:r>
              <a:rPr lang="fr-FR" dirty="0"/>
              <a:t> </a:t>
            </a:r>
            <a:endParaRPr lang="fr-FR" dirty="0" smtClean="0"/>
          </a:p>
          <a:p>
            <a:pPr lvl="1">
              <a:spcBef>
                <a:spcPts val="600"/>
              </a:spcBef>
            </a:pPr>
            <a:r>
              <a:rPr lang="fr-FR" b="1" dirty="0"/>
              <a:t>40 000 </a:t>
            </a:r>
            <a:r>
              <a:rPr lang="fr-FR" dirty="0"/>
              <a:t>téléchargements pour le programme du cycle </a:t>
            </a:r>
            <a:r>
              <a:rPr lang="fr-FR" dirty="0" smtClean="0"/>
              <a:t>2</a:t>
            </a:r>
          </a:p>
          <a:p>
            <a:pPr lvl="1">
              <a:spcBef>
                <a:spcPts val="1240"/>
              </a:spcBef>
            </a:pPr>
            <a:r>
              <a:rPr lang="fr-FR" b="1" dirty="0"/>
              <a:t>32 500 </a:t>
            </a:r>
            <a:r>
              <a:rPr lang="fr-FR" dirty="0"/>
              <a:t>téléchargements pour le programme du cycle 3 à partir de la page élémentaire  et </a:t>
            </a:r>
            <a:r>
              <a:rPr lang="fr-FR" b="1" dirty="0"/>
              <a:t>46 000 </a:t>
            </a:r>
            <a:r>
              <a:rPr lang="fr-FR" dirty="0"/>
              <a:t>à partir de la page </a:t>
            </a:r>
            <a:r>
              <a:rPr lang="fr-FR" dirty="0" smtClean="0"/>
              <a:t>collège</a:t>
            </a:r>
          </a:p>
          <a:p>
            <a:pPr lvl="1">
              <a:spcBef>
                <a:spcPts val="1240"/>
              </a:spcBef>
            </a:pPr>
            <a:r>
              <a:rPr lang="fr-FR" b="1" dirty="0"/>
              <a:t>45 500 </a:t>
            </a:r>
            <a:r>
              <a:rPr lang="fr-FR" dirty="0"/>
              <a:t>téléchargements pour le programme du cycle </a:t>
            </a:r>
            <a:r>
              <a:rPr lang="fr-FR" dirty="0" smtClean="0"/>
              <a:t>4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L’histoire des arts au cycle 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854624360"/>
              </p:ext>
            </p:extLst>
          </p:nvPr>
        </p:nvGraphicFramePr>
        <p:xfrm>
          <a:off x="141287" y="1556792"/>
          <a:ext cx="8861425" cy="453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23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29122"/>
            <a:ext cx="7775575" cy="42481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Français 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Un programme qui propose des démarches actives, centrées sur la pratique de la langue</a:t>
            </a:r>
          </a:p>
          <a:p>
            <a:pPr lvl="1">
              <a:spcBef>
                <a:spcPts val="300"/>
              </a:spcBef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L’oral comme objet et vecteur d’enseignement / l’écriture dans toutes ses </a:t>
            </a:r>
            <a:r>
              <a:rPr lang="fr-FR" dirty="0" smtClean="0"/>
              <a:t>variétés</a:t>
            </a:r>
          </a:p>
          <a:p>
            <a:pPr lvl="1">
              <a:spcBef>
                <a:spcPts val="300"/>
              </a:spcBef>
              <a:buFont typeface="Calibri" panose="020F0502020204030204" pitchFamily="34" charset="0"/>
              <a:buChar char="-"/>
            </a:pPr>
            <a:r>
              <a:rPr lang="fr-FR" dirty="0"/>
              <a:t>Des repères de progressivité à </a:t>
            </a:r>
            <a:r>
              <a:rPr lang="fr-FR" dirty="0" smtClean="0"/>
              <a:t>expliciter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Une </a:t>
            </a:r>
            <a:r>
              <a:rPr lang="fr-FR" dirty="0"/>
              <a:t>absence de perspective historique (histoire littéraire, œuvres du patrimoine, etc.)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La </a:t>
            </a:r>
            <a:r>
              <a:rPr lang="fr-FR" dirty="0"/>
              <a:t>place des langues et cultures de l’Antiquité à réaffirmer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Le </a:t>
            </a:r>
            <a:r>
              <a:rPr lang="fr-FR" dirty="0"/>
              <a:t>contenu du tableau thématique à </a:t>
            </a:r>
            <a:r>
              <a:rPr lang="fr-FR" dirty="0" smtClean="0"/>
              <a:t>reconsidérer</a:t>
            </a:r>
          </a:p>
          <a:p>
            <a:pPr lvl="1">
              <a:buFont typeface="Calibri" panose="020F0502020204030204" pitchFamily="34" charset="0"/>
              <a:buChar char="-"/>
            </a:pPr>
            <a:endParaRPr lang="fr-FR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r-FR" b="1" dirty="0" smtClean="0"/>
              <a:t>Langues </a:t>
            </a:r>
            <a:r>
              <a:rPr lang="fr-FR" b="1" dirty="0"/>
              <a:t>vivantes  (étrangères ou régionales)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Un programme clair, adossé au CECRL et bien articulé au socle commun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 smtClean="0"/>
              <a:t>Un </a:t>
            </a:r>
            <a:r>
              <a:rPr lang="fr-FR" dirty="0"/>
              <a:t>programme qui incite à </a:t>
            </a:r>
            <a:r>
              <a:rPr lang="fr-FR" dirty="0" smtClean="0"/>
              <a:t>l’interdisciplinarité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Une </a:t>
            </a:r>
            <a:r>
              <a:rPr lang="fr-FR" dirty="0"/>
              <a:t>entrée culturelle jugée réductrice et insuffisamment étayée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Des </a:t>
            </a:r>
            <a:r>
              <a:rPr lang="fr-FR" dirty="0"/>
              <a:t>attendus de fin de cycle à préciser et des repères de progressivité à </a:t>
            </a:r>
            <a:r>
              <a:rPr lang="fr-FR" dirty="0" smtClean="0"/>
              <a:t>expliciter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des contributions académiques des corps d’inspection territoriaux : avis et suggestions par champ disciplinaire pour le cycle 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29122"/>
            <a:ext cx="7775575" cy="42481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Education physique et sportive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L’articulation du programme en trois </a:t>
            </a:r>
            <a:r>
              <a:rPr lang="fr-FR" dirty="0" smtClean="0"/>
              <a:t>volets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 smtClean="0"/>
              <a:t>Un </a:t>
            </a:r>
            <a:r>
              <a:rPr lang="fr-FR" dirty="0"/>
              <a:t>programme excessivement  centré sur les activités physiques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Une </a:t>
            </a:r>
            <a:r>
              <a:rPr lang="fr-FR" dirty="0"/>
              <a:t>articulation insuffisante avec le socle commun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Un </a:t>
            </a:r>
            <a:r>
              <a:rPr lang="fr-FR" dirty="0"/>
              <a:t>usage impropre du terme de « compétence »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Des </a:t>
            </a:r>
            <a:r>
              <a:rPr lang="fr-FR" dirty="0"/>
              <a:t>repères de progressivité à intégrer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/>
              <a:t>A</a:t>
            </a:r>
            <a:r>
              <a:rPr lang="fr-FR" b="1" dirty="0" smtClean="0"/>
              <a:t>rts plastiques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 smtClean="0"/>
              <a:t>Un programme davantage centré sur l’élève et les compétences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 smtClean="0"/>
              <a:t>La liberté pédagogique et la pédagogie de projet mises en avant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Une </a:t>
            </a:r>
            <a:r>
              <a:rPr lang="fr-FR" dirty="0"/>
              <a:t>appellation disciplinaire incomprise et impropre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Des </a:t>
            </a:r>
            <a:r>
              <a:rPr lang="fr-FR" dirty="0"/>
              <a:t>pratiques numériques sous-estimées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Une </a:t>
            </a:r>
            <a:r>
              <a:rPr lang="fr-FR" dirty="0"/>
              <a:t>présentation tabulaire qui ne traduit pas les grands enjeux de la discipline et les objectifs de </a:t>
            </a:r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contributions académiques des corps d’inspection territoriaux : avis et suggestions par champ disciplinaire pour le cycle </a:t>
            </a:r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29122"/>
            <a:ext cx="7775575" cy="42481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Education musicale</a:t>
            </a:r>
          </a:p>
          <a:p>
            <a:pPr lvl="1">
              <a:spcAft>
                <a:spcPts val="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bien articulé avec le socle </a:t>
            </a:r>
            <a:r>
              <a:rPr lang="fr-FR" dirty="0" smtClean="0"/>
              <a:t>commun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Une approche par évaluation formative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Une absence de mention de la </a:t>
            </a:r>
            <a:r>
              <a:rPr lang="fr-FR" dirty="0" smtClean="0"/>
              <a:t>chorale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Une présentation tabulaire qui ne traduit pas les grands enjeux de la discipline et les objectifs de </a:t>
            </a:r>
            <a:r>
              <a:rPr lang="fr-FR" dirty="0" smtClean="0"/>
              <a:t>formation</a:t>
            </a:r>
            <a:endParaRPr lang="fr-F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Histoire des arts</a:t>
            </a:r>
            <a:endParaRPr lang="fr-FR" dirty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Un programme qui propose une formation solide et </a:t>
            </a:r>
            <a:r>
              <a:rPr lang="fr-FR" dirty="0" smtClean="0"/>
              <a:t>référencée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qui encourage </a:t>
            </a:r>
            <a:r>
              <a:rPr lang="fr-FR" dirty="0" smtClean="0"/>
              <a:t>l’interdisciplinarité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repères de progressivité insuffisants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contributions académiques des corps d’inspection territoriaux : avis et suggestions par champ disciplinaire pour le cycle </a:t>
            </a:r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29122"/>
            <a:ext cx="7775575" cy="42481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Mathématiques</a:t>
            </a:r>
          </a:p>
          <a:p>
            <a:pPr lvl="1">
              <a:spcAft>
                <a:spcPts val="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aux contenus pertinents </a:t>
            </a:r>
            <a:endParaRPr lang="fr-FR" dirty="0" smtClean="0"/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aux démarches appréciées (résolution de problème, approche par compétences, etc</a:t>
            </a:r>
            <a:r>
              <a:rPr lang="fr-FR" dirty="0" smtClean="0"/>
              <a:t>.)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 programme à harmoniser avec celui de cycle </a:t>
            </a:r>
            <a:r>
              <a:rPr lang="fr-FR" dirty="0" smtClean="0"/>
              <a:t>3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attendus de fin de cycle à </a:t>
            </a:r>
            <a:r>
              <a:rPr lang="fr-FR" dirty="0" smtClean="0"/>
              <a:t>préciser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Histoire-géographie</a:t>
            </a:r>
            <a:endParaRPr lang="fr-FR" dirty="0" smtClean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Un programme qui intègre l’approche par </a:t>
            </a:r>
            <a:r>
              <a:rPr lang="fr-FR" dirty="0" smtClean="0"/>
              <a:t>compétences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qui intègre les tâches </a:t>
            </a:r>
            <a:r>
              <a:rPr lang="fr-FR" dirty="0" smtClean="0"/>
              <a:t>complexes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 programme jugé </a:t>
            </a:r>
            <a:r>
              <a:rPr lang="fr-FR" dirty="0" smtClean="0"/>
              <a:t>lourd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Une logique de choix qui interroge et des contenus </a:t>
            </a:r>
            <a:r>
              <a:rPr lang="fr-FR" dirty="0" smtClean="0"/>
              <a:t>contestés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repères de progressivité </a:t>
            </a:r>
            <a:r>
              <a:rPr lang="fr-FR" dirty="0" smtClean="0"/>
              <a:t>insuffisants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contributions académiques des corps d’inspection territoriaux : avis et suggestions par champ disciplinaire pour le cycle </a:t>
            </a:r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629122"/>
            <a:ext cx="7775575" cy="42481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Sciences de la vie et de la Terre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clair et bien articulé avec le socle commun, les parcours et les </a:t>
            </a:r>
            <a:r>
              <a:rPr lang="fr-FR" dirty="0" smtClean="0"/>
              <a:t>EPI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Des </a:t>
            </a:r>
            <a:r>
              <a:rPr lang="fr-FR" dirty="0"/>
              <a:t>attendus de fin de cycle à </a:t>
            </a:r>
            <a:r>
              <a:rPr lang="fr-FR" dirty="0" smtClean="0"/>
              <a:t>préciser</a:t>
            </a:r>
          </a:p>
          <a:p>
            <a:pPr lvl="1"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fr-FR" dirty="0"/>
              <a:t>Des repères de progressivité à </a:t>
            </a:r>
            <a:r>
              <a:rPr lang="fr-FR" dirty="0" smtClean="0"/>
              <a:t>intégrer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b="1" dirty="0" smtClean="0"/>
              <a:t>Physique-chimie</a:t>
            </a:r>
            <a:endParaRPr lang="fr-FR" dirty="0" smtClean="0"/>
          </a:p>
          <a:p>
            <a:pPr lvl="1">
              <a:buFont typeface="Arial Narrow" panose="020B0606020202030204" pitchFamily="34" charset="0"/>
              <a:buChar char="+"/>
            </a:pPr>
            <a:r>
              <a:rPr lang="fr-FR" dirty="0"/>
              <a:t>Un programme bien articulé avec le socle </a:t>
            </a:r>
            <a:r>
              <a:rPr lang="fr-FR" dirty="0" smtClean="0"/>
              <a:t>communs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Une approche par thématiques qui favorise </a:t>
            </a:r>
            <a:r>
              <a:rPr lang="fr-FR" dirty="0" smtClean="0"/>
              <a:t>l’interdisciplinarité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contenus scientifiques insuffisamment </a:t>
            </a:r>
            <a:r>
              <a:rPr lang="fr-FR" dirty="0" smtClean="0"/>
              <a:t>explicites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repères de progressivité à </a:t>
            </a:r>
            <a:r>
              <a:rPr lang="fr-FR" dirty="0" smtClean="0"/>
              <a:t>préciser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 programme à harmonier avec les autres programmes </a:t>
            </a:r>
            <a:r>
              <a:rPr lang="fr-FR" dirty="0" smtClean="0"/>
              <a:t>scientifiques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contributions académiques des corps d’inspection territoriaux : avis et suggestions par champ disciplinaire pour le cycle </a:t>
            </a:r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556792"/>
            <a:ext cx="7775575" cy="4680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b="1" dirty="0" smtClean="0"/>
              <a:t>Technologie</a:t>
            </a:r>
          </a:p>
          <a:p>
            <a:pPr lvl="1">
              <a:spcAft>
                <a:spcPts val="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programme </a:t>
            </a:r>
            <a:r>
              <a:rPr lang="fr-FR" dirty="0" smtClean="0"/>
              <a:t>clair</a:t>
            </a:r>
          </a:p>
          <a:p>
            <a:pPr lvl="1">
              <a:spcAft>
                <a:spcPts val="12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Des niveaux taxonomiques </a:t>
            </a:r>
            <a:r>
              <a:rPr lang="fr-FR" dirty="0" smtClean="0"/>
              <a:t>satisfaisants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La disparition de certains domaines d’étude regrettée (habitat, transport, etc</a:t>
            </a:r>
            <a:r>
              <a:rPr lang="fr-FR" dirty="0" smtClean="0"/>
              <a:t>.)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Part relative à l’information trop </a:t>
            </a:r>
            <a:r>
              <a:rPr lang="fr-FR" dirty="0" smtClean="0"/>
              <a:t>réduite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repères de progressivité à préciser</a:t>
            </a:r>
            <a:endParaRPr lang="fr-FR" dirty="0" smtClean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b="1" dirty="0" smtClean="0"/>
              <a:t>Education aux médias et à l’information</a:t>
            </a:r>
            <a:endParaRPr lang="fr-FR" dirty="0" smtClean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Liens à expliciter avec les autres disciplines, les enseignements transversaux et les parcours </a:t>
            </a:r>
            <a:r>
              <a:rPr lang="fr-FR" dirty="0" smtClean="0"/>
              <a:t>éducatifs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b="1" dirty="0" smtClean="0"/>
              <a:t>Enseignements pratiques interdisciplinaires</a:t>
            </a:r>
            <a:endParaRPr lang="fr-FR" b="1" dirty="0"/>
          </a:p>
          <a:p>
            <a:pPr lvl="1">
              <a:spcAft>
                <a:spcPts val="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enseignement qui donne du sens aux </a:t>
            </a:r>
            <a:r>
              <a:rPr lang="fr-FR" dirty="0" smtClean="0"/>
              <a:t>apprentissages</a:t>
            </a:r>
            <a:endParaRPr lang="fr-FR" dirty="0"/>
          </a:p>
          <a:p>
            <a:pPr lvl="1">
              <a:spcAft>
                <a:spcPts val="1000"/>
              </a:spcAft>
              <a:buFont typeface="Arial Narrow" panose="020B0606020202030204" pitchFamily="34" charset="0"/>
              <a:buChar char="+"/>
            </a:pPr>
            <a:r>
              <a:rPr lang="fr-FR" dirty="0"/>
              <a:t>Un enseignement qui renforce la  pédagogie de projet et qui dynamise le travail en </a:t>
            </a:r>
            <a:r>
              <a:rPr lang="fr-FR" dirty="0" smtClean="0"/>
              <a:t>équipe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Un cahier des charges à étayer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Des liens à expliciter avec les disciplines du cycle 4, les enseignements transversaux et les parcours </a:t>
            </a:r>
            <a:r>
              <a:rPr lang="fr-FR" dirty="0" smtClean="0"/>
              <a:t>éducatifs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contributions académiques des corps d’inspection territoriaux : avis et suggestions par champ disciplinaire pour le cycle </a:t>
            </a:r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altLang="fr-FR" dirty="0" smtClean="0">
                <a:latin typeface="Calibri" pitchFamily="34" charset="0"/>
              </a:rPr>
              <a:t>Le bilan et les chiffres-clés </a:t>
            </a:r>
            <a:r>
              <a:rPr lang="fr-FR" altLang="fr-FR" dirty="0">
                <a:latin typeface="Calibri" pitchFamily="34" charset="0"/>
              </a:rPr>
              <a:t>de la consultation nationale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729830"/>
            <a:ext cx="8064251" cy="414744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/>
              <a:t>Une </a:t>
            </a:r>
            <a:r>
              <a:rPr lang="fr-FR" b="1" dirty="0"/>
              <a:t>réelle diversité des remontées académiques </a:t>
            </a:r>
            <a:r>
              <a:rPr lang="fr-FR" b="1" dirty="0" smtClean="0"/>
              <a:t>de la part des </a:t>
            </a:r>
            <a:r>
              <a:rPr lang="fr-FR" b="1" dirty="0"/>
              <a:t>corps d’inspection territoriaux </a:t>
            </a:r>
            <a:r>
              <a:rPr lang="fr-FR" b="1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fr-FR" dirty="0"/>
              <a:t>C</a:t>
            </a:r>
            <a:r>
              <a:rPr lang="fr-FR" dirty="0" smtClean="0"/>
              <a:t>ontributions </a:t>
            </a:r>
            <a:r>
              <a:rPr lang="fr-FR" dirty="0"/>
              <a:t>des IEN du 1</a:t>
            </a:r>
            <a:r>
              <a:rPr lang="fr-FR" baseline="30000" dirty="0"/>
              <a:t>er</a:t>
            </a:r>
            <a:r>
              <a:rPr lang="fr-FR" dirty="0"/>
              <a:t> degré sur les projets de programmes des cycles 2 et </a:t>
            </a:r>
            <a:r>
              <a:rPr lang="fr-FR" dirty="0" smtClean="0"/>
              <a:t>3</a:t>
            </a:r>
          </a:p>
          <a:p>
            <a:pPr lvl="1">
              <a:spcBef>
                <a:spcPts val="1240"/>
              </a:spcBef>
            </a:pPr>
            <a:r>
              <a:rPr lang="fr-FR" dirty="0"/>
              <a:t>C</a:t>
            </a:r>
            <a:r>
              <a:rPr lang="fr-FR" dirty="0" smtClean="0"/>
              <a:t>ontributions </a:t>
            </a:r>
            <a:r>
              <a:rPr lang="fr-FR" dirty="0"/>
              <a:t>des IA-IPR pour les cycles 3 et </a:t>
            </a:r>
            <a:r>
              <a:rPr lang="fr-FR" dirty="0" smtClean="0"/>
              <a:t>4</a:t>
            </a:r>
          </a:p>
          <a:p>
            <a:pPr lvl="1">
              <a:spcBef>
                <a:spcPts val="1240"/>
              </a:spcBef>
            </a:pPr>
            <a:r>
              <a:rPr lang="fr-FR" dirty="0"/>
              <a:t>T</a:t>
            </a:r>
            <a:r>
              <a:rPr lang="fr-FR" dirty="0" smtClean="0"/>
              <a:t>ravaux </a:t>
            </a:r>
            <a:r>
              <a:rPr lang="fr-FR" dirty="0"/>
              <a:t>conjoints d’IEN et </a:t>
            </a:r>
            <a:r>
              <a:rPr lang="fr-FR" dirty="0" smtClean="0"/>
              <a:t>d’IA-IPR</a:t>
            </a:r>
          </a:p>
          <a:p>
            <a:pPr lvl="1">
              <a:spcBef>
                <a:spcPts val="1240"/>
              </a:spcBef>
            </a:pPr>
            <a:endParaRPr lang="fr-FR" dirty="0"/>
          </a:p>
          <a:p>
            <a:pPr>
              <a:spcBef>
                <a:spcPts val="600"/>
              </a:spcBef>
            </a:pPr>
            <a:r>
              <a:rPr lang="fr-FR" b="1" dirty="0" smtClean="0"/>
              <a:t>Des </a:t>
            </a:r>
            <a:r>
              <a:rPr lang="fr-FR" b="1" dirty="0"/>
              <a:t>synthèses académiques qui abordent </a:t>
            </a:r>
            <a:r>
              <a:rPr lang="fr-FR" b="1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</a:t>
            </a:r>
            <a:r>
              <a:rPr lang="fr-FR" dirty="0" smtClean="0"/>
              <a:t>’approche </a:t>
            </a:r>
            <a:r>
              <a:rPr lang="fr-FR" dirty="0"/>
              <a:t>globale des projets de </a:t>
            </a:r>
            <a:r>
              <a:rPr lang="fr-FR" dirty="0" smtClean="0"/>
              <a:t>programmes 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</a:t>
            </a:r>
            <a:r>
              <a:rPr lang="fr-FR" dirty="0" smtClean="0"/>
              <a:t>es contenus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mise en </a:t>
            </a:r>
            <a:r>
              <a:rPr lang="fr-FR" dirty="0" smtClean="0"/>
              <a:t>œuvre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attendus de fin de </a:t>
            </a:r>
            <a:r>
              <a:rPr lang="fr-FR" dirty="0" smtClean="0"/>
              <a:t>cycle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repères de </a:t>
            </a:r>
            <a:r>
              <a:rPr lang="fr-FR" dirty="0" smtClean="0"/>
              <a:t>progressivité</a:t>
            </a:r>
            <a:endParaRPr lang="fr-FR" sz="800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PRINCIPAUX ENSEIGNEMENTS POUR LE CYCLE 2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Fonction des </a:t>
            </a:r>
            <a:r>
              <a:rPr lang="fr-FR" dirty="0"/>
              <a:t>personnes interrogées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018273447"/>
              </p:ext>
            </p:extLst>
          </p:nvPr>
        </p:nvGraphicFramePr>
        <p:xfrm>
          <a:off x="755576" y="1628800"/>
          <a:ext cx="7597140" cy="443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556792"/>
            <a:ext cx="7775575" cy="48245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Le projet de programme </a:t>
            </a:r>
            <a:r>
              <a:rPr lang="fr-FR" dirty="0" smtClean="0"/>
              <a:t>recueille </a:t>
            </a:r>
            <a:r>
              <a:rPr lang="fr-FR" dirty="0"/>
              <a:t>sur de nombreux aspects une </a:t>
            </a:r>
            <a:r>
              <a:rPr lang="fr-FR" b="1" dirty="0"/>
              <a:t>adhésion certaine</a:t>
            </a:r>
            <a:r>
              <a:rPr lang="fr-FR" dirty="0"/>
              <a:t>  :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projet de programme </a:t>
            </a:r>
            <a:r>
              <a:rPr lang="fr-FR" b="1" dirty="0"/>
              <a:t>tient compte des spécificités du cycle 2</a:t>
            </a:r>
            <a:r>
              <a:rPr lang="fr-FR" dirty="0"/>
              <a:t>, telles qu’elles sont présentées dans le premier volet du projet (77,5 %) 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b="1" dirty="0"/>
              <a:t>déclinaison du programme</a:t>
            </a:r>
            <a:r>
              <a:rPr lang="fr-FR" dirty="0"/>
              <a:t> en " Compétences ", " Connaissances " et " Exemples d’activités et ressources possibles " </a:t>
            </a:r>
            <a:r>
              <a:rPr lang="fr-FR" b="1" dirty="0"/>
              <a:t>en facilite l’appropriation</a:t>
            </a:r>
            <a:r>
              <a:rPr lang="fr-FR" dirty="0"/>
              <a:t> (76,2 %) 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projet de programme s’inscrit dans la </a:t>
            </a:r>
            <a:r>
              <a:rPr lang="fr-FR" b="1" dirty="0"/>
              <a:t>continuité des acquis des élèves à la maternelle</a:t>
            </a:r>
            <a:r>
              <a:rPr lang="fr-FR" dirty="0"/>
              <a:t> (72,3 %) </a:t>
            </a:r>
          </a:p>
          <a:p>
            <a:pPr lvl="1"/>
            <a:r>
              <a:rPr lang="fr-FR" dirty="0" smtClean="0"/>
              <a:t>L’</a:t>
            </a:r>
            <a:r>
              <a:rPr lang="fr-FR" b="1" dirty="0" smtClean="0"/>
              <a:t>articulation</a:t>
            </a:r>
            <a:r>
              <a:rPr lang="fr-FR" dirty="0" smtClean="0"/>
              <a:t> </a:t>
            </a:r>
            <a:r>
              <a:rPr lang="fr-FR" b="1" dirty="0"/>
              <a:t>avec le socle commun</a:t>
            </a:r>
            <a:r>
              <a:rPr lang="fr-FR" dirty="0"/>
              <a:t> de connaissances, de compétences et de culture est </a:t>
            </a:r>
            <a:r>
              <a:rPr lang="fr-FR" b="1" dirty="0"/>
              <a:t>satisfaisante</a:t>
            </a:r>
            <a:r>
              <a:rPr lang="fr-FR" dirty="0"/>
              <a:t> (70,8 %) 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projets de programme permettent une </a:t>
            </a:r>
            <a:r>
              <a:rPr lang="fr-FR" b="1" dirty="0"/>
              <a:t>bonne articulation des cycles 2 et 3</a:t>
            </a:r>
            <a:r>
              <a:rPr lang="fr-FR" dirty="0"/>
              <a:t> (57,2 </a:t>
            </a:r>
            <a:r>
              <a:rPr lang="fr-FR" dirty="0" smtClean="0"/>
              <a:t>%)</a:t>
            </a:r>
            <a:endParaRPr lang="fr-FR" dirty="0"/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fr-FR" dirty="0" smtClean="0"/>
              <a:t>Deux aspects suscitent toutefois des </a:t>
            </a:r>
            <a:r>
              <a:rPr lang="fr-FR" b="1" dirty="0" smtClean="0"/>
              <a:t>réserves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b="1" dirty="0"/>
              <a:t>manque de lisibilité du projet de programme</a:t>
            </a:r>
            <a:r>
              <a:rPr lang="fr-FR" dirty="0"/>
              <a:t>, plus de trois quarts d’entre eux </a:t>
            </a:r>
            <a:r>
              <a:rPr lang="fr-FR" dirty="0" smtClean="0"/>
              <a:t>estimant </a:t>
            </a:r>
            <a:r>
              <a:rPr lang="fr-FR" dirty="0"/>
              <a:t>en effet qu’il gagnerait à être plus lisible 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b="1" dirty="0"/>
              <a:t>longueur du projet de </a:t>
            </a:r>
            <a:r>
              <a:rPr lang="fr-FR" b="1" dirty="0" smtClean="0"/>
              <a:t>programme : </a:t>
            </a:r>
            <a:r>
              <a:rPr lang="fr-FR" dirty="0" smtClean="0"/>
              <a:t>c’est </a:t>
            </a:r>
            <a:r>
              <a:rPr lang="fr-FR" dirty="0"/>
              <a:t>notamment en français (et plus particulièrement pour le volet "Etude de la langue"), en mathématiques et en EPS que des efforts de concision semblent devoir être </a:t>
            </a:r>
            <a:r>
              <a:rPr lang="fr-FR" dirty="0" smtClean="0"/>
              <a:t>réalisés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de l’enquête en ligne :</a:t>
            </a:r>
            <a:br>
              <a:rPr lang="fr-FR" dirty="0" smtClean="0"/>
            </a:br>
            <a:r>
              <a:rPr lang="fr-FR" dirty="0" smtClean="0"/>
              <a:t>Perception globale du projet de programme de cycle 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168694559"/>
              </p:ext>
            </p:extLst>
          </p:nvPr>
        </p:nvGraphicFramePr>
        <p:xfrm>
          <a:off x="141287" y="1484784"/>
          <a:ext cx="8861425" cy="460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71600" y="1988840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 projet de programme gagnerait à être plus lisible</a:t>
            </a:r>
            <a:endParaRPr lang="fr-FR" sz="11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3645024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Le contenu du projet de programme et le volume dédié</a:t>
            </a:r>
          </a:p>
          <a:p>
            <a:pPr algn="r"/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aux différents champs disciplinaires sont en adéquation</a:t>
            </a:r>
          </a:p>
        </p:txBody>
      </p:sp>
      <p:sp>
        <p:nvSpPr>
          <p:cNvPr id="9" name="Titre 2"/>
          <p:cNvSpPr txBox="1">
            <a:spLocks/>
          </p:cNvSpPr>
          <p:nvPr/>
        </p:nvSpPr>
        <p:spPr bwMode="gray">
          <a:xfrm>
            <a:off x="836613" y="116632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kern="0" dirty="0" smtClean="0"/>
              <a:t>Les résultats de l’enquête en ligne :</a:t>
            </a:r>
            <a:br>
              <a:rPr lang="fr-FR" kern="0" dirty="0" smtClean="0"/>
            </a:br>
            <a:r>
              <a:rPr lang="fr-FR" kern="0" dirty="0" smtClean="0"/>
              <a:t>Perception globale du projet de programme de cycle 2</a:t>
            </a:r>
            <a:endParaRPr lang="fr-FR" kern="0" dirty="0"/>
          </a:p>
        </p:txBody>
      </p:sp>
      <p:sp>
        <p:nvSpPr>
          <p:cNvPr id="10" name="ZoneTexte 9"/>
          <p:cNvSpPr txBox="1"/>
          <p:nvPr/>
        </p:nvSpPr>
        <p:spPr>
          <a:xfrm>
            <a:off x="2483768" y="6381328"/>
            <a:ext cx="5616624" cy="2308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Synthèse de la consultation nationale sur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les projets de programmes des cycles 2, 3 et 4 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&gt; </a:t>
            </a: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juillet 2015</a:t>
            </a:r>
            <a:endParaRPr lang="fr-FR" sz="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artie ">
  <a:themeElements>
    <a:clrScheme name="1_Modèle par défaut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1_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age de fin de la pré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masque MENJVA_masque bleu ciel</Template>
  <TotalTime>2482</TotalTime>
  <Words>3432</Words>
  <Application>Microsoft Office PowerPoint</Application>
  <PresentationFormat>Affichage à l'écran (4:3)</PresentationFormat>
  <Paragraphs>468</Paragraphs>
  <Slides>46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Page de couverture</vt:lpstr>
      <vt:lpstr>Page de partie </vt:lpstr>
      <vt:lpstr>Pages de contenu</vt:lpstr>
      <vt:lpstr>2_Conception personnalisée</vt:lpstr>
      <vt:lpstr>Page de fin de la présentation</vt:lpstr>
      <vt:lpstr>Conception personnalisée</vt:lpstr>
      <vt:lpstr>1_Conception personnalisée</vt:lpstr>
      <vt:lpstr>Présentation PowerPoint</vt:lpstr>
      <vt:lpstr>Sommaire </vt:lpstr>
      <vt:lpstr>BILAN DE LA CONSULTATION</vt:lpstr>
      <vt:lpstr>Le bilan et les chiffres-clés de la consultation nationale</vt:lpstr>
      <vt:lpstr>Le bilan et les chiffres-clés de la consultation nationale</vt:lpstr>
      <vt:lpstr>PRINCIPAUX ENSEIGNEMENTS POUR LE CYCLE 2</vt:lpstr>
      <vt:lpstr>Les résultats de l’enquête en ligne : Fonction des personnes interrogées</vt:lpstr>
      <vt:lpstr>Les résultats de l’enquête en ligne : Perception globale du projet de programme de cycle 2</vt:lpstr>
      <vt:lpstr>Présentation PowerPoint</vt:lpstr>
      <vt:lpstr>Les résultats de l’enquête en ligne : Approche détaillée du projet de programme de cycle 2</vt:lpstr>
      <vt:lpstr>Les résultats de l’enquête en ligne : Approche détaillée du projet de programme de cycle 2</vt:lpstr>
      <vt:lpstr>Synthèse des contributions académiques des corps d’inspection territoriaux : Perception globale du projet de programme de cycle 2</vt:lpstr>
      <vt:lpstr>Synthèse des contributions académiques des corps d’inspection territoriaux : avis et suggestions par champ disciplinaire pour le cycle 2</vt:lpstr>
      <vt:lpstr>Synthèse des contributions académiques des corps d’inspection territoriaux : avis et suggestions par champ disciplinaire pour le cycle 2</vt:lpstr>
      <vt:lpstr>Synthèse des contributions académiques des corps d’inspection territoriaux : avis et suggestions par champ disciplinaire pour le cycle 2</vt:lpstr>
      <vt:lpstr>PRINCIPAUX ENSEIGNEMENTS POUR LE CYCLE 3</vt:lpstr>
      <vt:lpstr>Les résultats de l’enquête en ligne : Fonction des personnes interrogées </vt:lpstr>
      <vt:lpstr>Les résultats de l’enquête en ligne : Discipline enseignée par les professeurs en collège</vt:lpstr>
      <vt:lpstr>Les résultats de l’enquête en ligne : Perception globale du projet de programme de cycle 3</vt:lpstr>
      <vt:lpstr>Les résultats de l’enquête en ligne : Perception globale du projet de programme de cycle 3</vt:lpstr>
      <vt:lpstr>Les résultats de l’enquête en ligne : Approche détaillée du projet de programme de cycle 3</vt:lpstr>
      <vt:lpstr>Les résultats de l’enquête en ligne : Approche détaillée du projet de programme de cycle 3</vt:lpstr>
      <vt:lpstr>Les résultats de l’enquête en ligne : Approche détaillée du projet de programme de cycle 3</vt:lpstr>
      <vt:lpstr>Synthèse des contributions académiques des corps d’inspection territoriaux : avis et suggestions par champ disciplinaire pour le cycle 3</vt:lpstr>
      <vt:lpstr>Synthèse des contributions académiques des corps d’inspection territoriaux : avis et suggestions par champ disciplinaire pour le cycle 3</vt:lpstr>
      <vt:lpstr>Synthèse des contributions académiques des corps d’inspection territoriaux : avis et suggestions par champ disciplinaire pour le cycle 3</vt:lpstr>
      <vt:lpstr>Synthèse des contributions académiques des corps d’inspection territoriaux : avis et suggestions par champ disciplinaire pour le cycle 3</vt:lpstr>
      <vt:lpstr>PRINCIPAUX ENSEIGNEMENTS POUR LE CYCLE 4</vt:lpstr>
      <vt:lpstr>Les résultats de l’enquête en ligne : Fonction des personnes interrogées et discipline enseignée</vt:lpstr>
      <vt:lpstr>Les résultats de l’enquête en ligne : Perception globale du projet de programme de cycle 4</vt:lpstr>
      <vt:lpstr>Les résultats de l’enquête en ligne : Perception globale du projet de programme de cycle 4</vt:lpstr>
      <vt:lpstr>Les résultats de l’enquête en ligne : Approche détaillée du projet de programme de cycle 4</vt:lpstr>
      <vt:lpstr>Les résultats de l’enquête en ligne : Approche détaillée du projet de programme de cycle 4</vt:lpstr>
      <vt:lpstr>Les résultats de l’enquête en ligne : Les enseignements pratiques interdisciplinaires (EPI)</vt:lpstr>
      <vt:lpstr>Les résultats de l’enquête en ligne : Les enseignements pratiques interdisciplinaires (EPI)</vt:lpstr>
      <vt:lpstr>Les résultats de l’enquête en ligne : Les enseignements pratiques interdisciplinaires (EPI)</vt:lpstr>
      <vt:lpstr>Les résultats de l’enquête en ligne : L’éducation aux médias et à l’information (EMI)</vt:lpstr>
      <vt:lpstr>Les résultats de l’enquête en ligne : L’éducation aux médias et à l’information (EMI)</vt:lpstr>
      <vt:lpstr>Les résultats de l’enquête en ligne : L’histoire des arts au cycle 4</vt:lpstr>
      <vt:lpstr>Les résultats de l’enquête en ligne : L’histoire des arts au cycle 4</vt:lpstr>
      <vt:lpstr>Synthèse des contributions académiques des corps d’inspection territoriaux : avis et suggestions par champ disciplinaire pour le cycle 4</vt:lpstr>
      <vt:lpstr>Synthèse des contributions académiques des corps d’inspection territoriaux : avis et suggestions par champ disciplinaire pour le cycle 4</vt:lpstr>
      <vt:lpstr>Synthèse des contributions académiques des corps d’inspection territoriaux : avis et suggestions par champ disciplinaire pour le cycle 4</vt:lpstr>
      <vt:lpstr>Synthèse des contributions académiques des corps d’inspection territoriaux : avis et suggestions par champ disciplinaire pour le cycle 4</vt:lpstr>
      <vt:lpstr>Synthèse des contributions académiques des corps d’inspection territoriaux : avis et suggestions par champ disciplinaire pour le cycle 4</vt:lpstr>
      <vt:lpstr>Synthèse des contributions académiques des corps d’inspection territoriaux : avis et suggestions par champ disciplinaire pour le cycle 4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</dc:title>
  <dc:creator>STSI</dc:creator>
  <cp:lastModifiedBy>Utilisateur</cp:lastModifiedBy>
  <cp:revision>256</cp:revision>
  <cp:lastPrinted>2015-06-30T13:03:04Z</cp:lastPrinted>
  <dcterms:created xsi:type="dcterms:W3CDTF">2011-10-28T07:12:19Z</dcterms:created>
  <dcterms:modified xsi:type="dcterms:W3CDTF">2015-07-01T10:23:48Z</dcterms:modified>
</cp:coreProperties>
</file>